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9" r:id="rId1"/>
  </p:sldMasterIdLst>
  <p:notesMasterIdLst>
    <p:notesMasterId r:id="rId14"/>
  </p:notesMasterIdLst>
  <p:sldIdLst>
    <p:sldId id="256" r:id="rId2"/>
    <p:sldId id="269" r:id="rId3"/>
    <p:sldId id="259" r:id="rId4"/>
    <p:sldId id="257" r:id="rId5"/>
    <p:sldId id="265" r:id="rId6"/>
    <p:sldId id="260" r:id="rId7"/>
    <p:sldId id="268" r:id="rId8"/>
    <p:sldId id="262" r:id="rId9"/>
    <p:sldId id="264" r:id="rId10"/>
    <p:sldId id="266" r:id="rId11"/>
    <p:sldId id="267"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Heravian" initials="TH" lastIdx="3" clrIdx="0">
    <p:extLst>
      <p:ext uri="{19B8F6BF-5375-455C-9EA6-DF929625EA0E}">
        <p15:presenceInfo xmlns:p15="http://schemas.microsoft.com/office/powerpoint/2012/main" userId="S-1-5-21-1117850145-1682116191-196506527-1455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5D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76835" autoAdjust="0"/>
  </p:normalViewPr>
  <p:slideViewPr>
    <p:cSldViewPr snapToGrid="0">
      <p:cViewPr varScale="1">
        <p:scale>
          <a:sx n="85" d="100"/>
          <a:sy n="85" d="100"/>
        </p:scale>
        <p:origin x="1512" y="176"/>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7T12:50:06.583" idx="1">
    <p:pos x="6333" y="1420"/>
    <p:text>Choose benefits that best fit your lab - more options in notes</p:text>
    <p:extLst>
      <p:ext uri="{C676402C-5697-4E1C-873F-D02D1690AC5C}">
        <p15:threadingInfo xmlns:p15="http://schemas.microsoft.com/office/powerpoint/2012/main" timeZoneBias="-60"/>
      </p:ext>
    </p:extLst>
  </p:cm>
</p:cmLst>
</file>

<file path=ppt/diagrams/_rels/data4.xml.rels><?xml version="1.0" encoding="UTF-8" standalone="yes"?>
<Relationships xmlns="http://schemas.openxmlformats.org/package/2006/relationships"><Relationship Id="rId1" Type="http://schemas.openxmlformats.org/officeDocument/2006/relationships/image" Target="../media/image29.jpg"/></Relationships>
</file>

<file path=ppt/diagrams/_rels/data5.xml.rels><?xml version="1.0" encoding="UTF-8" standalone="yes"?>
<Relationships xmlns="http://schemas.openxmlformats.org/package/2006/relationships"><Relationship Id="rId1" Type="http://schemas.openxmlformats.org/officeDocument/2006/relationships/image" Target="../media/image30.jpg"/></Relationships>
</file>

<file path=ppt/diagrams/_rels/data6.xml.rels><?xml version="1.0" encoding="UTF-8" standalone="yes"?>
<Relationships xmlns="http://schemas.openxmlformats.org/package/2006/relationships"><Relationship Id="rId1" Type="http://schemas.openxmlformats.org/officeDocument/2006/relationships/image" Target="../media/image31.jpg"/></Relationships>
</file>

<file path=ppt/diagrams/_rels/data7.xml.rels><?xml version="1.0" encoding="UTF-8" standalone="yes"?>
<Relationships xmlns="http://schemas.openxmlformats.org/package/2006/relationships"><Relationship Id="rId1" Type="http://schemas.openxmlformats.org/officeDocument/2006/relationships/image" Target="../media/image32.jpg"/></Relationships>
</file>

<file path=ppt/diagrams/_rels/drawing4.xml.rels><?xml version="1.0" encoding="UTF-8" standalone="yes"?>
<Relationships xmlns="http://schemas.openxmlformats.org/package/2006/relationships"><Relationship Id="rId1" Type="http://schemas.openxmlformats.org/officeDocument/2006/relationships/image" Target="../media/image29.jpg"/></Relationships>
</file>

<file path=ppt/diagrams/_rels/drawing5.xml.rels><?xml version="1.0" encoding="UTF-8" standalone="yes"?>
<Relationships xmlns="http://schemas.openxmlformats.org/package/2006/relationships"><Relationship Id="rId1" Type="http://schemas.openxmlformats.org/officeDocument/2006/relationships/image" Target="../media/image30.jpg"/></Relationships>
</file>

<file path=ppt/diagrams/_rels/drawing6.xml.rels><?xml version="1.0" encoding="UTF-8" standalone="yes"?>
<Relationships xmlns="http://schemas.openxmlformats.org/package/2006/relationships"><Relationship Id="rId1" Type="http://schemas.openxmlformats.org/officeDocument/2006/relationships/image" Target="../media/image31.jpg"/></Relationships>
</file>

<file path=ppt/diagrams/_rels/drawing7.xml.rels><?xml version="1.0" encoding="UTF-8" standalone="yes"?>
<Relationships xmlns="http://schemas.openxmlformats.org/package/2006/relationships"><Relationship Id="rId1"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1CDF7-60A8-4223-880C-F7D710BE621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28041F00-4793-420B-90C6-A489CC36C45E}">
      <dgm:prSet phldrT="[Text]"/>
      <dgm:spPr/>
      <dgm:t>
        <a:bodyPr/>
        <a:lstStyle/>
        <a:p>
          <a:r>
            <a:rPr lang="en-GB" dirty="0">
              <a:latin typeface="Ebrima" panose="02000000000000000000" pitchFamily="2" charset="0"/>
              <a:ea typeface="Ebrima" panose="02000000000000000000" pitchFamily="2" charset="0"/>
              <a:cs typeface="Ebrima" panose="02000000000000000000" pitchFamily="2" charset="0"/>
            </a:rPr>
            <a:t>Equipment</a:t>
          </a:r>
        </a:p>
      </dgm:t>
    </dgm:pt>
    <dgm:pt modelId="{49275490-0423-4EE2-B7C7-1C1FEAF33035}" type="parTrans" cxnId="{93B5DDC8-D95E-41C4-B00B-76391C6C0A7C}">
      <dgm:prSet/>
      <dgm:spPr/>
      <dgm:t>
        <a:bodyPr/>
        <a:lstStyle/>
        <a:p>
          <a:endParaRPr lang="en-GB"/>
        </a:p>
      </dgm:t>
    </dgm:pt>
    <dgm:pt modelId="{6CA2A41A-E2CA-4DF1-A118-7846E7A6520F}" type="sibTrans" cxnId="{93B5DDC8-D95E-41C4-B00B-76391C6C0A7C}">
      <dgm:prSet/>
      <dgm:spPr/>
      <dgm:t>
        <a:bodyPr/>
        <a:lstStyle/>
        <a:p>
          <a:endParaRPr lang="en-GB"/>
        </a:p>
      </dgm:t>
    </dgm:pt>
    <dgm:pt modelId="{1CEDB6E7-2684-4801-907F-1787736689E2}">
      <dgm:prSet phldrT="[Text]"/>
      <dgm:spPr/>
      <dgm:t>
        <a:bodyPr/>
        <a:lstStyle/>
        <a:p>
          <a:r>
            <a:rPr lang="en-GB" dirty="0">
              <a:latin typeface="Ebrima" panose="02000000000000000000" pitchFamily="2" charset="0"/>
              <a:ea typeface="Ebrima" panose="02000000000000000000" pitchFamily="2" charset="0"/>
              <a:cs typeface="Ebrima" panose="02000000000000000000" pitchFamily="2" charset="0"/>
            </a:rPr>
            <a:t>Waste</a:t>
          </a:r>
        </a:p>
      </dgm:t>
    </dgm:pt>
    <dgm:pt modelId="{828E33A0-E11A-4AF4-9337-39CA218EC7BA}" type="parTrans" cxnId="{3D26FBCD-AD7B-425D-8752-EBE3EB4C4EBD}">
      <dgm:prSet/>
      <dgm:spPr/>
      <dgm:t>
        <a:bodyPr/>
        <a:lstStyle/>
        <a:p>
          <a:endParaRPr lang="en-GB"/>
        </a:p>
      </dgm:t>
    </dgm:pt>
    <dgm:pt modelId="{949503C6-D921-4C05-A4AA-9EDD7E090E5B}" type="sibTrans" cxnId="{3D26FBCD-AD7B-425D-8752-EBE3EB4C4EBD}">
      <dgm:prSet/>
      <dgm:spPr/>
      <dgm:t>
        <a:bodyPr/>
        <a:lstStyle/>
        <a:p>
          <a:endParaRPr lang="en-GB"/>
        </a:p>
      </dgm:t>
    </dgm:pt>
    <dgm:pt modelId="{3E20FAF9-6FAB-43AD-9336-2F52BC297409}">
      <dgm:prSet phldrT="[Text]"/>
      <dgm:spPr/>
      <dgm:t>
        <a:bodyPr/>
        <a:lstStyle/>
        <a:p>
          <a:r>
            <a:rPr lang="en-GB" dirty="0">
              <a:latin typeface="Ebrima" panose="02000000000000000000" pitchFamily="2" charset="0"/>
              <a:ea typeface="Ebrima" panose="02000000000000000000" pitchFamily="2" charset="0"/>
              <a:cs typeface="Ebrima" panose="02000000000000000000" pitchFamily="2" charset="0"/>
            </a:rPr>
            <a:t>People</a:t>
          </a:r>
        </a:p>
      </dgm:t>
    </dgm:pt>
    <dgm:pt modelId="{A0937240-1B1D-48C1-B344-22613EF83838}" type="parTrans" cxnId="{C8BC43A4-2685-4DC6-B079-05440552A6DA}">
      <dgm:prSet/>
      <dgm:spPr/>
      <dgm:t>
        <a:bodyPr/>
        <a:lstStyle/>
        <a:p>
          <a:endParaRPr lang="en-GB"/>
        </a:p>
      </dgm:t>
    </dgm:pt>
    <dgm:pt modelId="{36B9069B-45F7-43FB-B502-B6907F5D7BD8}" type="sibTrans" cxnId="{C8BC43A4-2685-4DC6-B079-05440552A6DA}">
      <dgm:prSet/>
      <dgm:spPr/>
      <dgm:t>
        <a:bodyPr/>
        <a:lstStyle/>
        <a:p>
          <a:endParaRPr lang="en-GB"/>
        </a:p>
      </dgm:t>
    </dgm:pt>
    <dgm:pt modelId="{89BF9005-D167-4B38-8586-0C2503AE97AB}">
      <dgm:prSet/>
      <dgm:spPr/>
      <dgm:t>
        <a:bodyPr/>
        <a:lstStyle/>
        <a:p>
          <a:r>
            <a:rPr lang="en-GB" dirty="0">
              <a:latin typeface="Ebrima" panose="02000000000000000000" pitchFamily="2" charset="0"/>
              <a:ea typeface="Ebrima" panose="02000000000000000000" pitchFamily="2" charset="0"/>
              <a:cs typeface="Ebrima" panose="02000000000000000000" pitchFamily="2" charset="0"/>
            </a:rPr>
            <a:t>IT</a:t>
          </a:r>
        </a:p>
      </dgm:t>
    </dgm:pt>
    <dgm:pt modelId="{8EE53BF4-49C2-47E7-9637-EA2270748803}" type="parTrans" cxnId="{70D9B3AA-2D9D-47E6-B1C6-CF9B4614499D}">
      <dgm:prSet/>
      <dgm:spPr/>
      <dgm:t>
        <a:bodyPr/>
        <a:lstStyle/>
        <a:p>
          <a:endParaRPr lang="en-GB"/>
        </a:p>
      </dgm:t>
    </dgm:pt>
    <dgm:pt modelId="{36EE154B-96D5-4BE5-A780-59A053ED4A1B}" type="sibTrans" cxnId="{70D9B3AA-2D9D-47E6-B1C6-CF9B4614499D}">
      <dgm:prSet/>
      <dgm:spPr/>
      <dgm:t>
        <a:bodyPr/>
        <a:lstStyle/>
        <a:p>
          <a:endParaRPr lang="en-GB"/>
        </a:p>
      </dgm:t>
    </dgm:pt>
    <dgm:pt modelId="{B291E1AB-6D9E-4CCF-A822-CC8D916E184F}" type="pres">
      <dgm:prSet presAssocID="{EB31CDF7-60A8-4223-880C-F7D710BE6214}" presName="Name0" presStyleCnt="0">
        <dgm:presLayoutVars>
          <dgm:chMax val="7"/>
          <dgm:chPref val="7"/>
          <dgm:dir/>
        </dgm:presLayoutVars>
      </dgm:prSet>
      <dgm:spPr/>
    </dgm:pt>
    <dgm:pt modelId="{D8F6A4BF-62ED-40B7-BF7E-F35204848CAA}" type="pres">
      <dgm:prSet presAssocID="{EB31CDF7-60A8-4223-880C-F7D710BE6214}" presName="Name1" presStyleCnt="0"/>
      <dgm:spPr/>
    </dgm:pt>
    <dgm:pt modelId="{C3A59C9C-6536-4B6F-B11B-83DCC5BF799E}" type="pres">
      <dgm:prSet presAssocID="{EB31CDF7-60A8-4223-880C-F7D710BE6214}" presName="cycle" presStyleCnt="0"/>
      <dgm:spPr/>
    </dgm:pt>
    <dgm:pt modelId="{3C7D6735-2FAF-4EEC-90F3-FC750A4B6400}" type="pres">
      <dgm:prSet presAssocID="{EB31CDF7-60A8-4223-880C-F7D710BE6214}" presName="srcNode" presStyleLbl="node1" presStyleIdx="0" presStyleCnt="4"/>
      <dgm:spPr/>
    </dgm:pt>
    <dgm:pt modelId="{522A331A-1CC8-476C-B0B9-4D6D147120AA}" type="pres">
      <dgm:prSet presAssocID="{EB31CDF7-60A8-4223-880C-F7D710BE6214}" presName="conn" presStyleLbl="parChTrans1D2" presStyleIdx="0" presStyleCnt="1"/>
      <dgm:spPr/>
    </dgm:pt>
    <dgm:pt modelId="{2A2775A2-826D-40D5-A8D0-CDEBB59095EE}" type="pres">
      <dgm:prSet presAssocID="{EB31CDF7-60A8-4223-880C-F7D710BE6214}" presName="extraNode" presStyleLbl="node1" presStyleIdx="0" presStyleCnt="4"/>
      <dgm:spPr/>
    </dgm:pt>
    <dgm:pt modelId="{71E71703-D5A9-49DE-9B1B-77716F5CCAD2}" type="pres">
      <dgm:prSet presAssocID="{EB31CDF7-60A8-4223-880C-F7D710BE6214}" presName="dstNode" presStyleLbl="node1" presStyleIdx="0" presStyleCnt="4"/>
      <dgm:spPr/>
    </dgm:pt>
    <dgm:pt modelId="{E1252C97-DBA2-4CCD-BF7F-B3E68138AC5B}" type="pres">
      <dgm:prSet presAssocID="{28041F00-4793-420B-90C6-A489CC36C45E}" presName="text_1" presStyleLbl="node1" presStyleIdx="0" presStyleCnt="4">
        <dgm:presLayoutVars>
          <dgm:bulletEnabled val="1"/>
        </dgm:presLayoutVars>
      </dgm:prSet>
      <dgm:spPr/>
    </dgm:pt>
    <dgm:pt modelId="{622E7783-4853-401D-A9A7-3D1D7C426DD0}" type="pres">
      <dgm:prSet presAssocID="{28041F00-4793-420B-90C6-A489CC36C45E}" presName="accent_1" presStyleCnt="0"/>
      <dgm:spPr/>
    </dgm:pt>
    <dgm:pt modelId="{3216972B-8442-49EF-9506-F21ECEC43510}" type="pres">
      <dgm:prSet presAssocID="{28041F00-4793-420B-90C6-A489CC36C45E}" presName="accentRepeatNode" presStyleLbl="solidFgAcc1" presStyleIdx="0" presStyleCnt="4"/>
      <dgm:spPr>
        <a:solidFill>
          <a:schemeClr val="bg1"/>
        </a:solidFill>
      </dgm:spPr>
    </dgm:pt>
    <dgm:pt modelId="{6719D0B2-C0B6-4BB1-B428-75026B9C3305}" type="pres">
      <dgm:prSet presAssocID="{1CEDB6E7-2684-4801-907F-1787736689E2}" presName="text_2" presStyleLbl="node1" presStyleIdx="1" presStyleCnt="4" custLinFactNeighborX="-267" custLinFactNeighborY="10669">
        <dgm:presLayoutVars>
          <dgm:bulletEnabled val="1"/>
        </dgm:presLayoutVars>
      </dgm:prSet>
      <dgm:spPr/>
    </dgm:pt>
    <dgm:pt modelId="{E8C2A4B6-2036-45BB-88C4-B43DC8FC04C3}" type="pres">
      <dgm:prSet presAssocID="{1CEDB6E7-2684-4801-907F-1787736689E2}" presName="accent_2" presStyleCnt="0"/>
      <dgm:spPr/>
    </dgm:pt>
    <dgm:pt modelId="{57986EE9-7F3A-499F-95F5-DCD92174E5A8}" type="pres">
      <dgm:prSet presAssocID="{1CEDB6E7-2684-4801-907F-1787736689E2}" presName="accentRepeatNode" presStyleLbl="solidFgAcc1" presStyleIdx="1" presStyleCnt="4" custLinFactNeighborX="-6569" custLinFactNeighborY="10949"/>
      <dgm:spPr>
        <a:solidFill>
          <a:schemeClr val="bg1"/>
        </a:solidFill>
      </dgm:spPr>
    </dgm:pt>
    <dgm:pt modelId="{087B84BA-4CF2-4ECD-B792-F54771A55DC9}" type="pres">
      <dgm:prSet presAssocID="{3E20FAF9-6FAB-43AD-9336-2F52BC297409}" presName="text_3" presStyleLbl="node1" presStyleIdx="2" presStyleCnt="4" custLinFactNeighborX="324" custLinFactNeighborY="10570">
        <dgm:presLayoutVars>
          <dgm:bulletEnabled val="1"/>
        </dgm:presLayoutVars>
      </dgm:prSet>
      <dgm:spPr/>
    </dgm:pt>
    <dgm:pt modelId="{DB049AF0-5487-47D5-8794-67EF8A77C2A5}" type="pres">
      <dgm:prSet presAssocID="{3E20FAF9-6FAB-43AD-9336-2F52BC297409}" presName="accent_3" presStyleCnt="0"/>
      <dgm:spPr/>
    </dgm:pt>
    <dgm:pt modelId="{F02282FA-A65E-456D-B47D-074C4701D496}" type="pres">
      <dgm:prSet presAssocID="{3E20FAF9-6FAB-43AD-9336-2F52BC297409}" presName="accentRepeatNode" presStyleLbl="solidFgAcc1" presStyleIdx="2" presStyleCnt="4" custLinFactNeighborX="-6569" custLinFactNeighborY="10949"/>
      <dgm:spPr>
        <a:solidFill>
          <a:schemeClr val="bg1"/>
        </a:solidFill>
      </dgm:spPr>
    </dgm:pt>
    <dgm:pt modelId="{503230EE-68D8-4185-A0F2-64EF61BB0552}" type="pres">
      <dgm:prSet presAssocID="{89BF9005-D167-4B38-8586-0C2503AE97AB}" presName="text_4" presStyleLbl="node1" presStyleIdx="3" presStyleCnt="4" custLinFactNeighborX="2286" custLinFactNeighborY="11581">
        <dgm:presLayoutVars>
          <dgm:bulletEnabled val="1"/>
        </dgm:presLayoutVars>
      </dgm:prSet>
      <dgm:spPr/>
    </dgm:pt>
    <dgm:pt modelId="{73CBA990-8779-4B8E-8E3F-C2CFCAA0513A}" type="pres">
      <dgm:prSet presAssocID="{89BF9005-D167-4B38-8586-0C2503AE97AB}" presName="accent_4" presStyleCnt="0"/>
      <dgm:spPr/>
    </dgm:pt>
    <dgm:pt modelId="{3FEFB2EF-0846-4B7A-9DFD-658122FD6E87}" type="pres">
      <dgm:prSet presAssocID="{89BF9005-D167-4B38-8586-0C2503AE97AB}" presName="accentRepeatNode" presStyleLbl="solidFgAcc1" presStyleIdx="3" presStyleCnt="4" custLinFactNeighborX="-6569" custLinFactNeighborY="10949"/>
      <dgm:spPr>
        <a:solidFill>
          <a:schemeClr val="bg1"/>
        </a:solidFill>
      </dgm:spPr>
    </dgm:pt>
  </dgm:ptLst>
  <dgm:cxnLst>
    <dgm:cxn modelId="{31A50F36-396F-4C8D-8EFF-FE62F6316CC4}" type="presOf" srcId="{89BF9005-D167-4B38-8586-0C2503AE97AB}" destId="{503230EE-68D8-4185-A0F2-64EF61BB0552}" srcOrd="0" destOrd="0" presId="urn:microsoft.com/office/officeart/2008/layout/VerticalCurvedList"/>
    <dgm:cxn modelId="{D9E57541-899A-4C07-AE3F-E7592CE5D90B}" type="presOf" srcId="{28041F00-4793-420B-90C6-A489CC36C45E}" destId="{E1252C97-DBA2-4CCD-BF7F-B3E68138AC5B}" srcOrd="0" destOrd="0" presId="urn:microsoft.com/office/officeart/2008/layout/VerticalCurvedList"/>
    <dgm:cxn modelId="{DDBC8887-B9A9-468B-BF88-40DA0ECF25C3}" type="presOf" srcId="{1CEDB6E7-2684-4801-907F-1787736689E2}" destId="{6719D0B2-C0B6-4BB1-B428-75026B9C3305}" srcOrd="0" destOrd="0" presId="urn:microsoft.com/office/officeart/2008/layout/VerticalCurvedList"/>
    <dgm:cxn modelId="{3232938A-E104-4AD3-AF15-8B9E1742CFF3}" type="presOf" srcId="{EB31CDF7-60A8-4223-880C-F7D710BE6214}" destId="{B291E1AB-6D9E-4CCF-A822-CC8D916E184F}" srcOrd="0" destOrd="0" presId="urn:microsoft.com/office/officeart/2008/layout/VerticalCurvedList"/>
    <dgm:cxn modelId="{C8BC43A4-2685-4DC6-B079-05440552A6DA}" srcId="{EB31CDF7-60A8-4223-880C-F7D710BE6214}" destId="{3E20FAF9-6FAB-43AD-9336-2F52BC297409}" srcOrd="2" destOrd="0" parTransId="{A0937240-1B1D-48C1-B344-22613EF83838}" sibTransId="{36B9069B-45F7-43FB-B502-B6907F5D7BD8}"/>
    <dgm:cxn modelId="{70D9B3AA-2D9D-47E6-B1C6-CF9B4614499D}" srcId="{EB31CDF7-60A8-4223-880C-F7D710BE6214}" destId="{89BF9005-D167-4B38-8586-0C2503AE97AB}" srcOrd="3" destOrd="0" parTransId="{8EE53BF4-49C2-47E7-9637-EA2270748803}" sibTransId="{36EE154B-96D5-4BE5-A780-59A053ED4A1B}"/>
    <dgm:cxn modelId="{8ED857C1-0589-4FDD-B642-A9A610A7911F}" type="presOf" srcId="{6CA2A41A-E2CA-4DF1-A118-7846E7A6520F}" destId="{522A331A-1CC8-476C-B0B9-4D6D147120AA}" srcOrd="0" destOrd="0" presId="urn:microsoft.com/office/officeart/2008/layout/VerticalCurvedList"/>
    <dgm:cxn modelId="{93B5DDC8-D95E-41C4-B00B-76391C6C0A7C}" srcId="{EB31CDF7-60A8-4223-880C-F7D710BE6214}" destId="{28041F00-4793-420B-90C6-A489CC36C45E}" srcOrd="0" destOrd="0" parTransId="{49275490-0423-4EE2-B7C7-1C1FEAF33035}" sibTransId="{6CA2A41A-E2CA-4DF1-A118-7846E7A6520F}"/>
    <dgm:cxn modelId="{3D26FBCD-AD7B-425D-8752-EBE3EB4C4EBD}" srcId="{EB31CDF7-60A8-4223-880C-F7D710BE6214}" destId="{1CEDB6E7-2684-4801-907F-1787736689E2}" srcOrd="1" destOrd="0" parTransId="{828E33A0-E11A-4AF4-9337-39CA218EC7BA}" sibTransId="{949503C6-D921-4C05-A4AA-9EDD7E090E5B}"/>
    <dgm:cxn modelId="{ECC727CE-77DC-4E15-90D3-C1B8B1F1D872}" type="presOf" srcId="{3E20FAF9-6FAB-43AD-9336-2F52BC297409}" destId="{087B84BA-4CF2-4ECD-B792-F54771A55DC9}" srcOrd="0" destOrd="0" presId="urn:microsoft.com/office/officeart/2008/layout/VerticalCurvedList"/>
    <dgm:cxn modelId="{FEB4FEF6-696C-41A2-B930-56E1739802FE}" type="presParOf" srcId="{B291E1AB-6D9E-4CCF-A822-CC8D916E184F}" destId="{D8F6A4BF-62ED-40B7-BF7E-F35204848CAA}" srcOrd="0" destOrd="0" presId="urn:microsoft.com/office/officeart/2008/layout/VerticalCurvedList"/>
    <dgm:cxn modelId="{9FB0559B-A877-4FFB-A365-43F76C2051C9}" type="presParOf" srcId="{D8F6A4BF-62ED-40B7-BF7E-F35204848CAA}" destId="{C3A59C9C-6536-4B6F-B11B-83DCC5BF799E}" srcOrd="0" destOrd="0" presId="urn:microsoft.com/office/officeart/2008/layout/VerticalCurvedList"/>
    <dgm:cxn modelId="{E7598FB9-2D98-4026-B9D7-C73A26DB134F}" type="presParOf" srcId="{C3A59C9C-6536-4B6F-B11B-83DCC5BF799E}" destId="{3C7D6735-2FAF-4EEC-90F3-FC750A4B6400}" srcOrd="0" destOrd="0" presId="urn:microsoft.com/office/officeart/2008/layout/VerticalCurvedList"/>
    <dgm:cxn modelId="{07775FA2-8791-46DB-A00C-BEEC26D437A6}" type="presParOf" srcId="{C3A59C9C-6536-4B6F-B11B-83DCC5BF799E}" destId="{522A331A-1CC8-476C-B0B9-4D6D147120AA}" srcOrd="1" destOrd="0" presId="urn:microsoft.com/office/officeart/2008/layout/VerticalCurvedList"/>
    <dgm:cxn modelId="{CB777212-8C3C-4267-97CE-C6EE9B3D88DB}" type="presParOf" srcId="{C3A59C9C-6536-4B6F-B11B-83DCC5BF799E}" destId="{2A2775A2-826D-40D5-A8D0-CDEBB59095EE}" srcOrd="2" destOrd="0" presId="urn:microsoft.com/office/officeart/2008/layout/VerticalCurvedList"/>
    <dgm:cxn modelId="{13934FC9-6F89-4F65-8E74-0C6A5E8C7518}" type="presParOf" srcId="{C3A59C9C-6536-4B6F-B11B-83DCC5BF799E}" destId="{71E71703-D5A9-49DE-9B1B-77716F5CCAD2}" srcOrd="3" destOrd="0" presId="urn:microsoft.com/office/officeart/2008/layout/VerticalCurvedList"/>
    <dgm:cxn modelId="{01C55776-D22A-43CF-81C9-02AFA2C1FBB4}" type="presParOf" srcId="{D8F6A4BF-62ED-40B7-BF7E-F35204848CAA}" destId="{E1252C97-DBA2-4CCD-BF7F-B3E68138AC5B}" srcOrd="1" destOrd="0" presId="urn:microsoft.com/office/officeart/2008/layout/VerticalCurvedList"/>
    <dgm:cxn modelId="{5FB8B898-C547-46DE-8589-932ADCA7B104}" type="presParOf" srcId="{D8F6A4BF-62ED-40B7-BF7E-F35204848CAA}" destId="{622E7783-4853-401D-A9A7-3D1D7C426DD0}" srcOrd="2" destOrd="0" presId="urn:microsoft.com/office/officeart/2008/layout/VerticalCurvedList"/>
    <dgm:cxn modelId="{C45776C7-F46C-47CC-BB8A-EB66FF422B6A}" type="presParOf" srcId="{622E7783-4853-401D-A9A7-3D1D7C426DD0}" destId="{3216972B-8442-49EF-9506-F21ECEC43510}" srcOrd="0" destOrd="0" presId="urn:microsoft.com/office/officeart/2008/layout/VerticalCurvedList"/>
    <dgm:cxn modelId="{B47056DA-97B7-428A-B2A5-532F77CB19EE}" type="presParOf" srcId="{D8F6A4BF-62ED-40B7-BF7E-F35204848CAA}" destId="{6719D0B2-C0B6-4BB1-B428-75026B9C3305}" srcOrd="3" destOrd="0" presId="urn:microsoft.com/office/officeart/2008/layout/VerticalCurvedList"/>
    <dgm:cxn modelId="{38F2C7CD-A3AD-4062-B946-EAA108D8F711}" type="presParOf" srcId="{D8F6A4BF-62ED-40B7-BF7E-F35204848CAA}" destId="{E8C2A4B6-2036-45BB-88C4-B43DC8FC04C3}" srcOrd="4" destOrd="0" presId="urn:microsoft.com/office/officeart/2008/layout/VerticalCurvedList"/>
    <dgm:cxn modelId="{8C581037-D186-4C15-B399-969AF74CDD14}" type="presParOf" srcId="{E8C2A4B6-2036-45BB-88C4-B43DC8FC04C3}" destId="{57986EE9-7F3A-499F-95F5-DCD92174E5A8}" srcOrd="0" destOrd="0" presId="urn:microsoft.com/office/officeart/2008/layout/VerticalCurvedList"/>
    <dgm:cxn modelId="{C8B49D87-4BE9-4297-AEFF-8FB8F441ED62}" type="presParOf" srcId="{D8F6A4BF-62ED-40B7-BF7E-F35204848CAA}" destId="{087B84BA-4CF2-4ECD-B792-F54771A55DC9}" srcOrd="5" destOrd="0" presId="urn:microsoft.com/office/officeart/2008/layout/VerticalCurvedList"/>
    <dgm:cxn modelId="{1E7C7C46-1757-479A-895E-208F8BD09DDF}" type="presParOf" srcId="{D8F6A4BF-62ED-40B7-BF7E-F35204848CAA}" destId="{DB049AF0-5487-47D5-8794-67EF8A77C2A5}" srcOrd="6" destOrd="0" presId="urn:microsoft.com/office/officeart/2008/layout/VerticalCurvedList"/>
    <dgm:cxn modelId="{41DB86CE-5169-42C7-A5BC-9EF84D004F74}" type="presParOf" srcId="{DB049AF0-5487-47D5-8794-67EF8A77C2A5}" destId="{F02282FA-A65E-456D-B47D-074C4701D496}" srcOrd="0" destOrd="0" presId="urn:microsoft.com/office/officeart/2008/layout/VerticalCurvedList"/>
    <dgm:cxn modelId="{58084899-DCC8-456D-83F0-ADAAC744248E}" type="presParOf" srcId="{D8F6A4BF-62ED-40B7-BF7E-F35204848CAA}" destId="{503230EE-68D8-4185-A0F2-64EF61BB0552}" srcOrd="7" destOrd="0" presId="urn:microsoft.com/office/officeart/2008/layout/VerticalCurvedList"/>
    <dgm:cxn modelId="{622BCE97-DD5F-46F0-989C-FD2242FE6CF6}" type="presParOf" srcId="{D8F6A4BF-62ED-40B7-BF7E-F35204848CAA}" destId="{73CBA990-8779-4B8E-8E3F-C2CFCAA0513A}" srcOrd="8" destOrd="0" presId="urn:microsoft.com/office/officeart/2008/layout/VerticalCurvedList"/>
    <dgm:cxn modelId="{978F5462-9172-47CC-B489-F8E3E0DD977C}" type="presParOf" srcId="{73CBA990-8779-4B8E-8E3F-C2CFCAA0513A}" destId="{3FEFB2EF-0846-4B7A-9DFD-658122FD6E8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1CDF7-60A8-4223-880C-F7D710BE621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28041F00-4793-420B-90C6-A489CC36C45E}">
      <dgm:prSet phldrT="[Text]" custT="1"/>
      <dgm:spPr/>
      <dgm:t>
        <a:bodyPr/>
        <a:lstStyle/>
        <a:p>
          <a:r>
            <a:rPr lang="en-GB" sz="3600" dirty="0">
              <a:latin typeface="Ebrima" panose="02000000000000000000" pitchFamily="2" charset="0"/>
              <a:ea typeface="Ebrima" panose="02000000000000000000" pitchFamily="2" charset="0"/>
              <a:cs typeface="Ebrima" panose="02000000000000000000" pitchFamily="2" charset="0"/>
            </a:rPr>
            <a:t>Research Quality </a:t>
          </a:r>
        </a:p>
      </dgm:t>
    </dgm:pt>
    <dgm:pt modelId="{49275490-0423-4EE2-B7C7-1C1FEAF33035}" type="parTrans" cxnId="{93B5DDC8-D95E-41C4-B00B-76391C6C0A7C}">
      <dgm:prSet/>
      <dgm:spPr/>
      <dgm:t>
        <a:bodyPr/>
        <a:lstStyle/>
        <a:p>
          <a:endParaRPr lang="en-GB"/>
        </a:p>
      </dgm:t>
    </dgm:pt>
    <dgm:pt modelId="{6CA2A41A-E2CA-4DF1-A118-7846E7A6520F}" type="sibTrans" cxnId="{93B5DDC8-D95E-41C4-B00B-76391C6C0A7C}">
      <dgm:prSet/>
      <dgm:spPr/>
      <dgm:t>
        <a:bodyPr/>
        <a:lstStyle/>
        <a:p>
          <a:endParaRPr lang="en-GB"/>
        </a:p>
      </dgm:t>
    </dgm:pt>
    <dgm:pt modelId="{89BF9005-D167-4B38-8586-0C2503AE97AB}">
      <dgm:prSet custT="1"/>
      <dgm:spPr/>
      <dgm:t>
        <a:bodyPr/>
        <a:lstStyle/>
        <a:p>
          <a:r>
            <a:rPr lang="en-GB" sz="3800" dirty="0">
              <a:latin typeface="Ebrima" panose="02000000000000000000" pitchFamily="2" charset="0"/>
              <a:ea typeface="Ebrima" panose="02000000000000000000" pitchFamily="2" charset="0"/>
              <a:cs typeface="Ebrima" panose="02000000000000000000" pitchFamily="2" charset="0"/>
            </a:rPr>
            <a:t>Procurement</a:t>
          </a:r>
        </a:p>
      </dgm:t>
    </dgm:pt>
    <dgm:pt modelId="{8EE53BF4-49C2-47E7-9637-EA2270748803}" type="parTrans" cxnId="{70D9B3AA-2D9D-47E6-B1C6-CF9B4614499D}">
      <dgm:prSet/>
      <dgm:spPr/>
      <dgm:t>
        <a:bodyPr/>
        <a:lstStyle/>
        <a:p>
          <a:endParaRPr lang="en-GB"/>
        </a:p>
      </dgm:t>
    </dgm:pt>
    <dgm:pt modelId="{36EE154B-96D5-4BE5-A780-59A053ED4A1B}" type="sibTrans" cxnId="{70D9B3AA-2D9D-47E6-B1C6-CF9B4614499D}">
      <dgm:prSet/>
      <dgm:spPr/>
      <dgm:t>
        <a:bodyPr/>
        <a:lstStyle/>
        <a:p>
          <a:endParaRPr lang="en-GB"/>
        </a:p>
      </dgm:t>
    </dgm:pt>
    <dgm:pt modelId="{763E9251-90AB-46FD-BD4D-78C5EBB273C5}">
      <dgm:prSet custT="1"/>
      <dgm:spPr/>
      <dgm:t>
        <a:bodyPr/>
        <a:lstStyle/>
        <a:p>
          <a:r>
            <a:rPr lang="en-GB" sz="3800" dirty="0">
              <a:latin typeface="Ebrima" panose="02000000000000000000" pitchFamily="2" charset="0"/>
              <a:ea typeface="Ebrima" panose="02000000000000000000" pitchFamily="2" charset="0"/>
              <a:cs typeface="Ebrima" panose="02000000000000000000" pitchFamily="2" charset="0"/>
            </a:rPr>
            <a:t>Ventilation</a:t>
          </a:r>
        </a:p>
      </dgm:t>
    </dgm:pt>
    <dgm:pt modelId="{FE8EE94B-0B92-4240-8AA6-4E8DBEFCF203}" type="parTrans" cxnId="{BC0848BF-D5DE-4844-85C5-C05455FC820A}">
      <dgm:prSet/>
      <dgm:spPr/>
      <dgm:t>
        <a:bodyPr/>
        <a:lstStyle/>
        <a:p>
          <a:endParaRPr lang="en-GB"/>
        </a:p>
      </dgm:t>
    </dgm:pt>
    <dgm:pt modelId="{0C44E1A5-B85B-4068-AC6E-C8A21F3770F1}" type="sibTrans" cxnId="{BC0848BF-D5DE-4844-85C5-C05455FC820A}">
      <dgm:prSet/>
      <dgm:spPr/>
      <dgm:t>
        <a:bodyPr/>
        <a:lstStyle/>
        <a:p>
          <a:endParaRPr lang="en-GB"/>
        </a:p>
      </dgm:t>
    </dgm:pt>
    <dgm:pt modelId="{30081C3D-97BF-46D8-B464-D40F426E2342}">
      <dgm:prSet/>
      <dgm:spPr/>
      <dgm:t>
        <a:bodyPr/>
        <a:lstStyle/>
        <a:p>
          <a:r>
            <a:rPr lang="en-GB" dirty="0">
              <a:latin typeface="Ebrima" panose="02000000000000000000" pitchFamily="2" charset="0"/>
              <a:ea typeface="Ebrima" panose="02000000000000000000" pitchFamily="2" charset="0"/>
              <a:cs typeface="Ebrima" panose="02000000000000000000" pitchFamily="2" charset="0"/>
            </a:rPr>
            <a:t>Sample &amp; Chemical management</a:t>
          </a:r>
        </a:p>
      </dgm:t>
    </dgm:pt>
    <dgm:pt modelId="{46D3D63B-EF6C-4988-B6E2-6AC1674BBEC2}" type="parTrans" cxnId="{BCDC9FF2-EFB4-4B28-A17A-6DDD4B204AFD}">
      <dgm:prSet/>
      <dgm:spPr/>
      <dgm:t>
        <a:bodyPr/>
        <a:lstStyle/>
        <a:p>
          <a:endParaRPr lang="en-GB"/>
        </a:p>
      </dgm:t>
    </dgm:pt>
    <dgm:pt modelId="{D1C3E625-F9C6-4030-8BB7-CDE0BE006940}" type="sibTrans" cxnId="{BCDC9FF2-EFB4-4B28-A17A-6DDD4B204AFD}">
      <dgm:prSet/>
      <dgm:spPr/>
      <dgm:t>
        <a:bodyPr/>
        <a:lstStyle/>
        <a:p>
          <a:endParaRPr lang="en-GB"/>
        </a:p>
      </dgm:t>
    </dgm:pt>
    <dgm:pt modelId="{B291E1AB-6D9E-4CCF-A822-CC8D916E184F}" type="pres">
      <dgm:prSet presAssocID="{EB31CDF7-60A8-4223-880C-F7D710BE6214}" presName="Name0" presStyleCnt="0">
        <dgm:presLayoutVars>
          <dgm:chMax val="7"/>
          <dgm:chPref val="7"/>
          <dgm:dir/>
        </dgm:presLayoutVars>
      </dgm:prSet>
      <dgm:spPr/>
    </dgm:pt>
    <dgm:pt modelId="{D8F6A4BF-62ED-40B7-BF7E-F35204848CAA}" type="pres">
      <dgm:prSet presAssocID="{EB31CDF7-60A8-4223-880C-F7D710BE6214}" presName="Name1" presStyleCnt="0"/>
      <dgm:spPr/>
    </dgm:pt>
    <dgm:pt modelId="{C3A59C9C-6536-4B6F-B11B-83DCC5BF799E}" type="pres">
      <dgm:prSet presAssocID="{EB31CDF7-60A8-4223-880C-F7D710BE6214}" presName="cycle" presStyleCnt="0"/>
      <dgm:spPr/>
    </dgm:pt>
    <dgm:pt modelId="{3C7D6735-2FAF-4EEC-90F3-FC750A4B6400}" type="pres">
      <dgm:prSet presAssocID="{EB31CDF7-60A8-4223-880C-F7D710BE6214}" presName="srcNode" presStyleLbl="node1" presStyleIdx="0" presStyleCnt="4"/>
      <dgm:spPr/>
    </dgm:pt>
    <dgm:pt modelId="{522A331A-1CC8-476C-B0B9-4D6D147120AA}" type="pres">
      <dgm:prSet presAssocID="{EB31CDF7-60A8-4223-880C-F7D710BE6214}" presName="conn" presStyleLbl="parChTrans1D2" presStyleIdx="0" presStyleCnt="1"/>
      <dgm:spPr/>
    </dgm:pt>
    <dgm:pt modelId="{2A2775A2-826D-40D5-A8D0-CDEBB59095EE}" type="pres">
      <dgm:prSet presAssocID="{EB31CDF7-60A8-4223-880C-F7D710BE6214}" presName="extraNode" presStyleLbl="node1" presStyleIdx="0" presStyleCnt="4"/>
      <dgm:spPr/>
    </dgm:pt>
    <dgm:pt modelId="{71E71703-D5A9-49DE-9B1B-77716F5CCAD2}" type="pres">
      <dgm:prSet presAssocID="{EB31CDF7-60A8-4223-880C-F7D710BE6214}" presName="dstNode" presStyleLbl="node1" presStyleIdx="0" presStyleCnt="4"/>
      <dgm:spPr/>
    </dgm:pt>
    <dgm:pt modelId="{E1252C97-DBA2-4CCD-BF7F-B3E68138AC5B}" type="pres">
      <dgm:prSet presAssocID="{28041F00-4793-420B-90C6-A489CC36C45E}" presName="text_1" presStyleLbl="node1" presStyleIdx="0" presStyleCnt="4">
        <dgm:presLayoutVars>
          <dgm:bulletEnabled val="1"/>
        </dgm:presLayoutVars>
      </dgm:prSet>
      <dgm:spPr/>
    </dgm:pt>
    <dgm:pt modelId="{622E7783-4853-401D-A9A7-3D1D7C426DD0}" type="pres">
      <dgm:prSet presAssocID="{28041F00-4793-420B-90C6-A489CC36C45E}" presName="accent_1" presStyleCnt="0"/>
      <dgm:spPr/>
    </dgm:pt>
    <dgm:pt modelId="{3216972B-8442-49EF-9506-F21ECEC43510}" type="pres">
      <dgm:prSet presAssocID="{28041F00-4793-420B-90C6-A489CC36C45E}" presName="accentRepeatNode" presStyleLbl="solidFgAcc1" presStyleIdx="0" presStyleCnt="4"/>
      <dgm:spPr>
        <a:solidFill>
          <a:schemeClr val="bg1"/>
        </a:solidFill>
      </dgm:spPr>
    </dgm:pt>
    <dgm:pt modelId="{CC5980F2-73D0-41D1-8FB7-40BD9BC57250}" type="pres">
      <dgm:prSet presAssocID="{763E9251-90AB-46FD-BD4D-78C5EBB273C5}" presName="text_2" presStyleLbl="node1" presStyleIdx="1" presStyleCnt="4" custLinFactNeighborX="222" custLinFactNeighborY="5598">
        <dgm:presLayoutVars>
          <dgm:bulletEnabled val="1"/>
        </dgm:presLayoutVars>
      </dgm:prSet>
      <dgm:spPr/>
    </dgm:pt>
    <dgm:pt modelId="{38769A30-17A2-425C-BE76-7963D3236FC4}" type="pres">
      <dgm:prSet presAssocID="{763E9251-90AB-46FD-BD4D-78C5EBB273C5}" presName="accent_2" presStyleCnt="0"/>
      <dgm:spPr/>
    </dgm:pt>
    <dgm:pt modelId="{A02CB94F-BFE0-47BF-941A-FB0101328485}" type="pres">
      <dgm:prSet presAssocID="{763E9251-90AB-46FD-BD4D-78C5EBB273C5}" presName="accentRepeatNode" presStyleLbl="solidFgAcc1" presStyleIdx="1" presStyleCnt="4"/>
      <dgm:spPr/>
    </dgm:pt>
    <dgm:pt modelId="{87C1840E-DAB5-4226-86E1-AE6D86457C50}" type="pres">
      <dgm:prSet presAssocID="{30081C3D-97BF-46D8-B464-D40F426E2342}" presName="text_3" presStyleLbl="node1" presStyleIdx="2" presStyleCnt="4">
        <dgm:presLayoutVars>
          <dgm:bulletEnabled val="1"/>
        </dgm:presLayoutVars>
      </dgm:prSet>
      <dgm:spPr/>
    </dgm:pt>
    <dgm:pt modelId="{421F8E16-F764-4CC7-91D5-01820E07BFEC}" type="pres">
      <dgm:prSet presAssocID="{30081C3D-97BF-46D8-B464-D40F426E2342}" presName="accent_3" presStyleCnt="0"/>
      <dgm:spPr/>
    </dgm:pt>
    <dgm:pt modelId="{A5550FB9-6E87-4776-9D8F-CBF70B0F6145}" type="pres">
      <dgm:prSet presAssocID="{30081C3D-97BF-46D8-B464-D40F426E2342}" presName="accentRepeatNode" presStyleLbl="solidFgAcc1" presStyleIdx="2" presStyleCnt="4"/>
      <dgm:spPr/>
    </dgm:pt>
    <dgm:pt modelId="{D242F0EE-5358-4360-A6BB-A4F5856E2EC4}" type="pres">
      <dgm:prSet presAssocID="{89BF9005-D167-4B38-8586-0C2503AE97AB}" presName="text_4" presStyleLbl="node1" presStyleIdx="3" presStyleCnt="4">
        <dgm:presLayoutVars>
          <dgm:bulletEnabled val="1"/>
        </dgm:presLayoutVars>
      </dgm:prSet>
      <dgm:spPr/>
    </dgm:pt>
    <dgm:pt modelId="{67F56593-6D5B-4E8A-9B3F-12A49B5FDB42}" type="pres">
      <dgm:prSet presAssocID="{89BF9005-D167-4B38-8586-0C2503AE97AB}" presName="accent_4" presStyleCnt="0"/>
      <dgm:spPr/>
    </dgm:pt>
    <dgm:pt modelId="{3FEFB2EF-0846-4B7A-9DFD-658122FD6E87}" type="pres">
      <dgm:prSet presAssocID="{89BF9005-D167-4B38-8586-0C2503AE97AB}" presName="accentRepeatNode" presStyleLbl="solidFgAcc1" presStyleIdx="3" presStyleCnt="4" custLinFactNeighborX="-6569" custLinFactNeighborY="10949"/>
      <dgm:spPr>
        <a:solidFill>
          <a:schemeClr val="bg1"/>
        </a:solidFill>
      </dgm:spPr>
    </dgm:pt>
  </dgm:ptLst>
  <dgm:cxnLst>
    <dgm:cxn modelId="{0B5C0676-2352-4816-AD18-45260C60F431}" type="presOf" srcId="{30081C3D-97BF-46D8-B464-D40F426E2342}" destId="{87C1840E-DAB5-4226-86E1-AE6D86457C50}" srcOrd="0" destOrd="0" presId="urn:microsoft.com/office/officeart/2008/layout/VerticalCurvedList"/>
    <dgm:cxn modelId="{70D9B3AA-2D9D-47E6-B1C6-CF9B4614499D}" srcId="{EB31CDF7-60A8-4223-880C-F7D710BE6214}" destId="{89BF9005-D167-4B38-8586-0C2503AE97AB}" srcOrd="3" destOrd="0" parTransId="{8EE53BF4-49C2-47E7-9637-EA2270748803}" sibTransId="{36EE154B-96D5-4BE5-A780-59A053ED4A1B}"/>
    <dgm:cxn modelId="{457283B0-2CEC-42F1-9491-1FC3290399E3}" type="presOf" srcId="{6CA2A41A-E2CA-4DF1-A118-7846E7A6520F}" destId="{522A331A-1CC8-476C-B0B9-4D6D147120AA}" srcOrd="0" destOrd="0" presId="urn:microsoft.com/office/officeart/2008/layout/VerticalCurvedList"/>
    <dgm:cxn modelId="{B21500BA-3131-4B7B-897C-28A3B659CCE9}" type="presOf" srcId="{EB31CDF7-60A8-4223-880C-F7D710BE6214}" destId="{B291E1AB-6D9E-4CCF-A822-CC8D916E184F}" srcOrd="0" destOrd="0" presId="urn:microsoft.com/office/officeart/2008/layout/VerticalCurvedList"/>
    <dgm:cxn modelId="{BC0848BF-D5DE-4844-85C5-C05455FC820A}" srcId="{EB31CDF7-60A8-4223-880C-F7D710BE6214}" destId="{763E9251-90AB-46FD-BD4D-78C5EBB273C5}" srcOrd="1" destOrd="0" parTransId="{FE8EE94B-0B92-4240-8AA6-4E8DBEFCF203}" sibTransId="{0C44E1A5-B85B-4068-AC6E-C8A21F3770F1}"/>
    <dgm:cxn modelId="{93B5DDC8-D95E-41C4-B00B-76391C6C0A7C}" srcId="{EB31CDF7-60A8-4223-880C-F7D710BE6214}" destId="{28041F00-4793-420B-90C6-A489CC36C45E}" srcOrd="0" destOrd="0" parTransId="{49275490-0423-4EE2-B7C7-1C1FEAF33035}" sibTransId="{6CA2A41A-E2CA-4DF1-A118-7846E7A6520F}"/>
    <dgm:cxn modelId="{9314ABDB-7646-4833-AC68-09234DE77FCB}" type="presOf" srcId="{89BF9005-D167-4B38-8586-0C2503AE97AB}" destId="{D242F0EE-5358-4360-A6BB-A4F5856E2EC4}" srcOrd="0" destOrd="0" presId="urn:microsoft.com/office/officeart/2008/layout/VerticalCurvedList"/>
    <dgm:cxn modelId="{F6F1EAE4-EEE8-4CA1-9C31-C5187BB63EFF}" type="presOf" srcId="{763E9251-90AB-46FD-BD4D-78C5EBB273C5}" destId="{CC5980F2-73D0-41D1-8FB7-40BD9BC57250}" srcOrd="0" destOrd="0" presId="urn:microsoft.com/office/officeart/2008/layout/VerticalCurvedList"/>
    <dgm:cxn modelId="{2209ACE8-FC1A-4E05-9282-827DAE6F300A}" type="presOf" srcId="{28041F00-4793-420B-90C6-A489CC36C45E}" destId="{E1252C97-DBA2-4CCD-BF7F-B3E68138AC5B}" srcOrd="0" destOrd="0" presId="urn:microsoft.com/office/officeart/2008/layout/VerticalCurvedList"/>
    <dgm:cxn modelId="{BCDC9FF2-EFB4-4B28-A17A-6DDD4B204AFD}" srcId="{EB31CDF7-60A8-4223-880C-F7D710BE6214}" destId="{30081C3D-97BF-46D8-B464-D40F426E2342}" srcOrd="2" destOrd="0" parTransId="{46D3D63B-EF6C-4988-B6E2-6AC1674BBEC2}" sibTransId="{D1C3E625-F9C6-4030-8BB7-CDE0BE006940}"/>
    <dgm:cxn modelId="{D3F37695-FDA8-4C25-A7AA-A85A31E0830D}" type="presParOf" srcId="{B291E1AB-6D9E-4CCF-A822-CC8D916E184F}" destId="{D8F6A4BF-62ED-40B7-BF7E-F35204848CAA}" srcOrd="0" destOrd="0" presId="urn:microsoft.com/office/officeart/2008/layout/VerticalCurvedList"/>
    <dgm:cxn modelId="{BEBC6C59-F406-47C7-BC93-6A6611E06836}" type="presParOf" srcId="{D8F6A4BF-62ED-40B7-BF7E-F35204848CAA}" destId="{C3A59C9C-6536-4B6F-B11B-83DCC5BF799E}" srcOrd="0" destOrd="0" presId="urn:microsoft.com/office/officeart/2008/layout/VerticalCurvedList"/>
    <dgm:cxn modelId="{9D24AA2D-12BC-4747-8AD3-603F5EE23383}" type="presParOf" srcId="{C3A59C9C-6536-4B6F-B11B-83DCC5BF799E}" destId="{3C7D6735-2FAF-4EEC-90F3-FC750A4B6400}" srcOrd="0" destOrd="0" presId="urn:microsoft.com/office/officeart/2008/layout/VerticalCurvedList"/>
    <dgm:cxn modelId="{98F03256-E0AF-4EC8-B10A-34DC5EDBF4E4}" type="presParOf" srcId="{C3A59C9C-6536-4B6F-B11B-83DCC5BF799E}" destId="{522A331A-1CC8-476C-B0B9-4D6D147120AA}" srcOrd="1" destOrd="0" presId="urn:microsoft.com/office/officeart/2008/layout/VerticalCurvedList"/>
    <dgm:cxn modelId="{F88C43C9-3EF1-441E-9483-1DAB669D50A1}" type="presParOf" srcId="{C3A59C9C-6536-4B6F-B11B-83DCC5BF799E}" destId="{2A2775A2-826D-40D5-A8D0-CDEBB59095EE}" srcOrd="2" destOrd="0" presId="urn:microsoft.com/office/officeart/2008/layout/VerticalCurvedList"/>
    <dgm:cxn modelId="{9898817D-D25A-43DE-8263-45DE7EC9F2EA}" type="presParOf" srcId="{C3A59C9C-6536-4B6F-B11B-83DCC5BF799E}" destId="{71E71703-D5A9-49DE-9B1B-77716F5CCAD2}" srcOrd="3" destOrd="0" presId="urn:microsoft.com/office/officeart/2008/layout/VerticalCurvedList"/>
    <dgm:cxn modelId="{BA5C6972-305D-4094-9EC0-9DFE4449E327}" type="presParOf" srcId="{D8F6A4BF-62ED-40B7-BF7E-F35204848CAA}" destId="{E1252C97-DBA2-4CCD-BF7F-B3E68138AC5B}" srcOrd="1" destOrd="0" presId="urn:microsoft.com/office/officeart/2008/layout/VerticalCurvedList"/>
    <dgm:cxn modelId="{4FE30A0E-C05C-47C5-8508-49CB1ECF097C}" type="presParOf" srcId="{D8F6A4BF-62ED-40B7-BF7E-F35204848CAA}" destId="{622E7783-4853-401D-A9A7-3D1D7C426DD0}" srcOrd="2" destOrd="0" presId="urn:microsoft.com/office/officeart/2008/layout/VerticalCurvedList"/>
    <dgm:cxn modelId="{02578002-DE82-4377-9F9C-4FF434BC35B2}" type="presParOf" srcId="{622E7783-4853-401D-A9A7-3D1D7C426DD0}" destId="{3216972B-8442-49EF-9506-F21ECEC43510}" srcOrd="0" destOrd="0" presId="urn:microsoft.com/office/officeart/2008/layout/VerticalCurvedList"/>
    <dgm:cxn modelId="{2A035827-7D3E-453C-858E-62DDEF1F1DFA}" type="presParOf" srcId="{D8F6A4BF-62ED-40B7-BF7E-F35204848CAA}" destId="{CC5980F2-73D0-41D1-8FB7-40BD9BC57250}" srcOrd="3" destOrd="0" presId="urn:microsoft.com/office/officeart/2008/layout/VerticalCurvedList"/>
    <dgm:cxn modelId="{35C44B21-6ACA-4341-84C8-7A5F86825606}" type="presParOf" srcId="{D8F6A4BF-62ED-40B7-BF7E-F35204848CAA}" destId="{38769A30-17A2-425C-BE76-7963D3236FC4}" srcOrd="4" destOrd="0" presId="urn:microsoft.com/office/officeart/2008/layout/VerticalCurvedList"/>
    <dgm:cxn modelId="{A2A2EDCA-1BD0-4C79-9552-FBF72023C64C}" type="presParOf" srcId="{38769A30-17A2-425C-BE76-7963D3236FC4}" destId="{A02CB94F-BFE0-47BF-941A-FB0101328485}" srcOrd="0" destOrd="0" presId="urn:microsoft.com/office/officeart/2008/layout/VerticalCurvedList"/>
    <dgm:cxn modelId="{30B1932C-A52C-4C7B-924E-DF93969AD6C2}" type="presParOf" srcId="{D8F6A4BF-62ED-40B7-BF7E-F35204848CAA}" destId="{87C1840E-DAB5-4226-86E1-AE6D86457C50}" srcOrd="5" destOrd="0" presId="urn:microsoft.com/office/officeart/2008/layout/VerticalCurvedList"/>
    <dgm:cxn modelId="{E0562918-B2F5-4D84-8125-4C72A9730A1F}" type="presParOf" srcId="{D8F6A4BF-62ED-40B7-BF7E-F35204848CAA}" destId="{421F8E16-F764-4CC7-91D5-01820E07BFEC}" srcOrd="6" destOrd="0" presId="urn:microsoft.com/office/officeart/2008/layout/VerticalCurvedList"/>
    <dgm:cxn modelId="{3B4D554A-FF19-48EA-808E-1F03D029C231}" type="presParOf" srcId="{421F8E16-F764-4CC7-91D5-01820E07BFEC}" destId="{A5550FB9-6E87-4776-9D8F-CBF70B0F6145}" srcOrd="0" destOrd="0" presId="urn:microsoft.com/office/officeart/2008/layout/VerticalCurvedList"/>
    <dgm:cxn modelId="{4FE91032-FB96-4539-8F77-67F33D5E3F60}" type="presParOf" srcId="{D8F6A4BF-62ED-40B7-BF7E-F35204848CAA}" destId="{D242F0EE-5358-4360-A6BB-A4F5856E2EC4}" srcOrd="7" destOrd="0" presId="urn:microsoft.com/office/officeart/2008/layout/VerticalCurvedList"/>
    <dgm:cxn modelId="{78A04BBB-8E69-4270-9C8A-98CCC7E5D929}" type="presParOf" srcId="{D8F6A4BF-62ED-40B7-BF7E-F35204848CAA}" destId="{67F56593-6D5B-4E8A-9B3F-12A49B5FDB42}" srcOrd="8" destOrd="0" presId="urn:microsoft.com/office/officeart/2008/layout/VerticalCurvedList"/>
    <dgm:cxn modelId="{B0D075E6-0348-4687-BFC2-E175D6BFCD1D}" type="presParOf" srcId="{67F56593-6D5B-4E8A-9B3F-12A49B5FDB42}" destId="{3FEFB2EF-0846-4B7A-9DFD-658122FD6E87}"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A0E6C1-DAA5-4BEA-9B3D-CE17949D64F4}" type="doc">
      <dgm:prSet loTypeId="urn:microsoft.com/office/officeart/2005/8/layout/pyramid1" loCatId="pyramid" qsTypeId="urn:microsoft.com/office/officeart/2005/8/quickstyle/simple1" qsCatId="simple" csTypeId="urn:microsoft.com/office/officeart/2005/8/colors/colorful5" csCatId="colorful" phldr="1"/>
      <dgm:spPr/>
    </dgm:pt>
    <dgm:pt modelId="{8BB3540B-BA0A-450E-9D33-3DD185C36D87}">
      <dgm:prSet phldrT="[Text]"/>
      <dgm:spPr/>
      <dgm:t>
        <a:bodyPr/>
        <a:lstStyle/>
        <a:p>
          <a:r>
            <a:rPr lang="en-GB" dirty="0"/>
            <a:t>Gold</a:t>
          </a:r>
        </a:p>
      </dgm:t>
    </dgm:pt>
    <dgm:pt modelId="{873065BF-3286-4626-AE07-0F4D5B2FDE9F}" type="parTrans" cxnId="{7807BBBE-8115-48F8-AD1D-C163E947FED3}">
      <dgm:prSet/>
      <dgm:spPr/>
      <dgm:t>
        <a:bodyPr/>
        <a:lstStyle/>
        <a:p>
          <a:endParaRPr lang="en-GB"/>
        </a:p>
      </dgm:t>
    </dgm:pt>
    <dgm:pt modelId="{6D84D60D-0F33-4800-A33D-A2CDAC262515}" type="sibTrans" cxnId="{7807BBBE-8115-48F8-AD1D-C163E947FED3}">
      <dgm:prSet/>
      <dgm:spPr/>
      <dgm:t>
        <a:bodyPr/>
        <a:lstStyle/>
        <a:p>
          <a:endParaRPr lang="en-GB"/>
        </a:p>
      </dgm:t>
    </dgm:pt>
    <dgm:pt modelId="{2FA10929-C1CB-47EF-8295-AE7B68331A55}">
      <dgm:prSet phldrT="[Text]"/>
      <dgm:spPr/>
      <dgm:t>
        <a:bodyPr/>
        <a:lstStyle/>
        <a:p>
          <a:r>
            <a:rPr lang="en-GB" dirty="0"/>
            <a:t>Silver</a:t>
          </a:r>
        </a:p>
      </dgm:t>
    </dgm:pt>
    <dgm:pt modelId="{13E17814-7049-4D56-9EF2-66C15475BD94}" type="parTrans" cxnId="{477115CD-D17A-4054-A268-41C8289BAFC5}">
      <dgm:prSet/>
      <dgm:spPr/>
      <dgm:t>
        <a:bodyPr/>
        <a:lstStyle/>
        <a:p>
          <a:endParaRPr lang="en-GB"/>
        </a:p>
      </dgm:t>
    </dgm:pt>
    <dgm:pt modelId="{DA66C223-E4E8-48D4-9443-6D6DDE11D324}" type="sibTrans" cxnId="{477115CD-D17A-4054-A268-41C8289BAFC5}">
      <dgm:prSet/>
      <dgm:spPr/>
      <dgm:t>
        <a:bodyPr/>
        <a:lstStyle/>
        <a:p>
          <a:endParaRPr lang="en-GB"/>
        </a:p>
      </dgm:t>
    </dgm:pt>
    <dgm:pt modelId="{3C04BF8F-CAD7-4551-ACEA-5B13321782EA}">
      <dgm:prSet phldrT="[Text]"/>
      <dgm:spPr/>
      <dgm:t>
        <a:bodyPr/>
        <a:lstStyle/>
        <a:p>
          <a:r>
            <a:rPr lang="en-GB" dirty="0"/>
            <a:t>Bronze</a:t>
          </a:r>
        </a:p>
      </dgm:t>
    </dgm:pt>
    <dgm:pt modelId="{B9395E84-6754-4B39-9CEC-B4E3B74CC708}" type="parTrans" cxnId="{A55F0627-1A08-4802-BAD4-F6412F5A1735}">
      <dgm:prSet/>
      <dgm:spPr/>
      <dgm:t>
        <a:bodyPr/>
        <a:lstStyle/>
        <a:p>
          <a:endParaRPr lang="en-GB"/>
        </a:p>
      </dgm:t>
    </dgm:pt>
    <dgm:pt modelId="{D376AAFE-FA5E-4C8D-A153-CD7C4635BB11}" type="sibTrans" cxnId="{A55F0627-1A08-4802-BAD4-F6412F5A1735}">
      <dgm:prSet/>
      <dgm:spPr/>
      <dgm:t>
        <a:bodyPr/>
        <a:lstStyle/>
        <a:p>
          <a:endParaRPr lang="en-GB"/>
        </a:p>
      </dgm:t>
    </dgm:pt>
    <dgm:pt modelId="{0755EE9E-2B0A-4351-95A9-A3F9AAA5E537}" type="pres">
      <dgm:prSet presAssocID="{87A0E6C1-DAA5-4BEA-9B3D-CE17949D64F4}" presName="Name0" presStyleCnt="0">
        <dgm:presLayoutVars>
          <dgm:dir/>
          <dgm:animLvl val="lvl"/>
          <dgm:resizeHandles val="exact"/>
        </dgm:presLayoutVars>
      </dgm:prSet>
      <dgm:spPr/>
    </dgm:pt>
    <dgm:pt modelId="{39507C4C-D052-4026-A63A-A3BA9891927F}" type="pres">
      <dgm:prSet presAssocID="{8BB3540B-BA0A-450E-9D33-3DD185C36D87}" presName="Name8" presStyleCnt="0"/>
      <dgm:spPr/>
    </dgm:pt>
    <dgm:pt modelId="{9EF109E2-2E15-4821-A61F-EC1795777915}" type="pres">
      <dgm:prSet presAssocID="{8BB3540B-BA0A-450E-9D33-3DD185C36D87}" presName="level" presStyleLbl="node1" presStyleIdx="0" presStyleCnt="3">
        <dgm:presLayoutVars>
          <dgm:chMax val="1"/>
          <dgm:bulletEnabled val="1"/>
        </dgm:presLayoutVars>
      </dgm:prSet>
      <dgm:spPr/>
    </dgm:pt>
    <dgm:pt modelId="{17847029-2C86-40E5-BA76-4A91E6881712}" type="pres">
      <dgm:prSet presAssocID="{8BB3540B-BA0A-450E-9D33-3DD185C36D87}" presName="levelTx" presStyleLbl="revTx" presStyleIdx="0" presStyleCnt="0">
        <dgm:presLayoutVars>
          <dgm:chMax val="1"/>
          <dgm:bulletEnabled val="1"/>
        </dgm:presLayoutVars>
      </dgm:prSet>
      <dgm:spPr/>
    </dgm:pt>
    <dgm:pt modelId="{7060DDD2-C3AF-41E0-8F99-158DDA595986}" type="pres">
      <dgm:prSet presAssocID="{2FA10929-C1CB-47EF-8295-AE7B68331A55}" presName="Name8" presStyleCnt="0"/>
      <dgm:spPr/>
    </dgm:pt>
    <dgm:pt modelId="{36259C50-20C2-466A-AF36-115A06BB1EF3}" type="pres">
      <dgm:prSet presAssocID="{2FA10929-C1CB-47EF-8295-AE7B68331A55}" presName="level" presStyleLbl="node1" presStyleIdx="1" presStyleCnt="3">
        <dgm:presLayoutVars>
          <dgm:chMax val="1"/>
          <dgm:bulletEnabled val="1"/>
        </dgm:presLayoutVars>
      </dgm:prSet>
      <dgm:spPr/>
    </dgm:pt>
    <dgm:pt modelId="{F7416CD8-82BE-43DB-971D-2B98AB5E2A99}" type="pres">
      <dgm:prSet presAssocID="{2FA10929-C1CB-47EF-8295-AE7B68331A55}" presName="levelTx" presStyleLbl="revTx" presStyleIdx="0" presStyleCnt="0">
        <dgm:presLayoutVars>
          <dgm:chMax val="1"/>
          <dgm:bulletEnabled val="1"/>
        </dgm:presLayoutVars>
      </dgm:prSet>
      <dgm:spPr/>
    </dgm:pt>
    <dgm:pt modelId="{86FC4517-551B-4320-91A6-C13A908B1CC7}" type="pres">
      <dgm:prSet presAssocID="{3C04BF8F-CAD7-4551-ACEA-5B13321782EA}" presName="Name8" presStyleCnt="0"/>
      <dgm:spPr/>
    </dgm:pt>
    <dgm:pt modelId="{32E52DE9-9D1C-4551-B51B-1631F0EED868}" type="pres">
      <dgm:prSet presAssocID="{3C04BF8F-CAD7-4551-ACEA-5B13321782EA}" presName="level" presStyleLbl="node1" presStyleIdx="2" presStyleCnt="3" custLinFactNeighborX="43" custLinFactNeighborY="610">
        <dgm:presLayoutVars>
          <dgm:chMax val="1"/>
          <dgm:bulletEnabled val="1"/>
        </dgm:presLayoutVars>
      </dgm:prSet>
      <dgm:spPr/>
    </dgm:pt>
    <dgm:pt modelId="{CFEE1E8B-E325-4FB3-AB72-B75B88B68175}" type="pres">
      <dgm:prSet presAssocID="{3C04BF8F-CAD7-4551-ACEA-5B13321782EA}" presName="levelTx" presStyleLbl="revTx" presStyleIdx="0" presStyleCnt="0">
        <dgm:presLayoutVars>
          <dgm:chMax val="1"/>
          <dgm:bulletEnabled val="1"/>
        </dgm:presLayoutVars>
      </dgm:prSet>
      <dgm:spPr/>
    </dgm:pt>
  </dgm:ptLst>
  <dgm:cxnLst>
    <dgm:cxn modelId="{D2D3A008-C543-42E9-BA0D-5451B02908B9}" type="presOf" srcId="{87A0E6C1-DAA5-4BEA-9B3D-CE17949D64F4}" destId="{0755EE9E-2B0A-4351-95A9-A3F9AAA5E537}" srcOrd="0" destOrd="0" presId="urn:microsoft.com/office/officeart/2005/8/layout/pyramid1"/>
    <dgm:cxn modelId="{A55F0627-1A08-4802-BAD4-F6412F5A1735}" srcId="{87A0E6C1-DAA5-4BEA-9B3D-CE17949D64F4}" destId="{3C04BF8F-CAD7-4551-ACEA-5B13321782EA}" srcOrd="2" destOrd="0" parTransId="{B9395E84-6754-4B39-9CEC-B4E3B74CC708}" sibTransId="{D376AAFE-FA5E-4C8D-A153-CD7C4635BB11}"/>
    <dgm:cxn modelId="{84F8232E-A24B-435E-909A-C85D0A098F99}" type="presOf" srcId="{3C04BF8F-CAD7-4551-ACEA-5B13321782EA}" destId="{CFEE1E8B-E325-4FB3-AB72-B75B88B68175}" srcOrd="1" destOrd="0" presId="urn:microsoft.com/office/officeart/2005/8/layout/pyramid1"/>
    <dgm:cxn modelId="{2FE6596F-B53B-4716-91FA-9F3747E8DDE5}" type="presOf" srcId="{2FA10929-C1CB-47EF-8295-AE7B68331A55}" destId="{36259C50-20C2-466A-AF36-115A06BB1EF3}" srcOrd="0" destOrd="0" presId="urn:microsoft.com/office/officeart/2005/8/layout/pyramid1"/>
    <dgm:cxn modelId="{E9343F8D-0CC1-4473-8518-0C370A7B1FFC}" type="presOf" srcId="{2FA10929-C1CB-47EF-8295-AE7B68331A55}" destId="{F7416CD8-82BE-43DB-971D-2B98AB5E2A99}" srcOrd="1" destOrd="0" presId="urn:microsoft.com/office/officeart/2005/8/layout/pyramid1"/>
    <dgm:cxn modelId="{6B905EA3-9827-4A40-9FBF-0ED8FA38BEDE}" type="presOf" srcId="{3C04BF8F-CAD7-4551-ACEA-5B13321782EA}" destId="{32E52DE9-9D1C-4551-B51B-1631F0EED868}" srcOrd="0" destOrd="0" presId="urn:microsoft.com/office/officeart/2005/8/layout/pyramid1"/>
    <dgm:cxn modelId="{7807BBBE-8115-48F8-AD1D-C163E947FED3}" srcId="{87A0E6C1-DAA5-4BEA-9B3D-CE17949D64F4}" destId="{8BB3540B-BA0A-450E-9D33-3DD185C36D87}" srcOrd="0" destOrd="0" parTransId="{873065BF-3286-4626-AE07-0F4D5B2FDE9F}" sibTransId="{6D84D60D-0F33-4800-A33D-A2CDAC262515}"/>
    <dgm:cxn modelId="{477115CD-D17A-4054-A268-41C8289BAFC5}" srcId="{87A0E6C1-DAA5-4BEA-9B3D-CE17949D64F4}" destId="{2FA10929-C1CB-47EF-8295-AE7B68331A55}" srcOrd="1" destOrd="0" parTransId="{13E17814-7049-4D56-9EF2-66C15475BD94}" sibTransId="{DA66C223-E4E8-48D4-9443-6D6DDE11D324}"/>
    <dgm:cxn modelId="{666FFDD8-FB92-4E40-A951-0199CFD9A2BE}" type="presOf" srcId="{8BB3540B-BA0A-450E-9D33-3DD185C36D87}" destId="{17847029-2C86-40E5-BA76-4A91E6881712}" srcOrd="1" destOrd="0" presId="urn:microsoft.com/office/officeart/2005/8/layout/pyramid1"/>
    <dgm:cxn modelId="{0C93D2E2-BF67-4216-86F0-C62C8C08FD30}" type="presOf" srcId="{8BB3540B-BA0A-450E-9D33-3DD185C36D87}" destId="{9EF109E2-2E15-4821-A61F-EC1795777915}" srcOrd="0" destOrd="0" presId="urn:microsoft.com/office/officeart/2005/8/layout/pyramid1"/>
    <dgm:cxn modelId="{14112E96-FC51-46F5-872A-EB64DD37122A}" type="presParOf" srcId="{0755EE9E-2B0A-4351-95A9-A3F9AAA5E537}" destId="{39507C4C-D052-4026-A63A-A3BA9891927F}" srcOrd="0" destOrd="0" presId="urn:microsoft.com/office/officeart/2005/8/layout/pyramid1"/>
    <dgm:cxn modelId="{F187017A-71B1-4B81-97C0-E44183939B93}" type="presParOf" srcId="{39507C4C-D052-4026-A63A-A3BA9891927F}" destId="{9EF109E2-2E15-4821-A61F-EC1795777915}" srcOrd="0" destOrd="0" presId="urn:microsoft.com/office/officeart/2005/8/layout/pyramid1"/>
    <dgm:cxn modelId="{FD52C7D0-CF77-44B7-B37B-8074AC4A3BAC}" type="presParOf" srcId="{39507C4C-D052-4026-A63A-A3BA9891927F}" destId="{17847029-2C86-40E5-BA76-4A91E6881712}" srcOrd="1" destOrd="0" presId="urn:microsoft.com/office/officeart/2005/8/layout/pyramid1"/>
    <dgm:cxn modelId="{9035D312-B7DF-4A5E-AD13-8F71F9AF8B7B}" type="presParOf" srcId="{0755EE9E-2B0A-4351-95A9-A3F9AAA5E537}" destId="{7060DDD2-C3AF-41E0-8F99-158DDA595986}" srcOrd="1" destOrd="0" presId="urn:microsoft.com/office/officeart/2005/8/layout/pyramid1"/>
    <dgm:cxn modelId="{202C78D0-9AF7-4650-AC48-7BECCE2DB006}" type="presParOf" srcId="{7060DDD2-C3AF-41E0-8F99-158DDA595986}" destId="{36259C50-20C2-466A-AF36-115A06BB1EF3}" srcOrd="0" destOrd="0" presId="urn:microsoft.com/office/officeart/2005/8/layout/pyramid1"/>
    <dgm:cxn modelId="{DE4CACEA-AE9E-4247-A4D1-4E2EDD3A5A0A}" type="presParOf" srcId="{7060DDD2-C3AF-41E0-8F99-158DDA595986}" destId="{F7416CD8-82BE-43DB-971D-2B98AB5E2A99}" srcOrd="1" destOrd="0" presId="urn:microsoft.com/office/officeart/2005/8/layout/pyramid1"/>
    <dgm:cxn modelId="{C378DCDD-0192-454A-88F7-7A30975D2643}" type="presParOf" srcId="{0755EE9E-2B0A-4351-95A9-A3F9AAA5E537}" destId="{86FC4517-551B-4320-91A6-C13A908B1CC7}" srcOrd="2" destOrd="0" presId="urn:microsoft.com/office/officeart/2005/8/layout/pyramid1"/>
    <dgm:cxn modelId="{817A37BB-0CB1-45BD-B478-5FE66D056171}" type="presParOf" srcId="{86FC4517-551B-4320-91A6-C13A908B1CC7}" destId="{32E52DE9-9D1C-4551-B51B-1631F0EED868}" srcOrd="0" destOrd="0" presId="urn:microsoft.com/office/officeart/2005/8/layout/pyramid1"/>
    <dgm:cxn modelId="{C4C5A582-98B0-4093-BFE8-16ACBA5F7AEE}" type="presParOf" srcId="{86FC4517-551B-4320-91A6-C13A908B1CC7}" destId="{CFEE1E8B-E325-4FB3-AB72-B75B88B6817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27B974-7967-4B88-AD64-560130976B21}" type="doc">
      <dgm:prSet loTypeId="urn:microsoft.com/office/officeart/2008/layout/PictureAccentList" loCatId="list" qsTypeId="urn:microsoft.com/office/officeart/2005/8/quickstyle/simple1" qsCatId="simple" csTypeId="urn:microsoft.com/office/officeart/2005/8/colors/accent3_2" csCatId="accent3" phldr="1"/>
      <dgm:spPr/>
      <dgm:t>
        <a:bodyPr/>
        <a:lstStyle/>
        <a:p>
          <a:endParaRPr lang="en-GB"/>
        </a:p>
      </dgm:t>
    </dgm:pt>
    <dgm:pt modelId="{4321EEA0-56BE-46C8-AD5E-447C6CF19246}">
      <dgm:prSet/>
      <dgm:spPr/>
      <dgm:t>
        <a:bodyPr/>
        <a:lstStyle/>
        <a:p>
          <a:pPr rtl="0"/>
          <a:r>
            <a:rPr lang="en-GB" i="1" dirty="0">
              <a:solidFill>
                <a:schemeClr val="bg1"/>
              </a:solidFill>
            </a:rPr>
            <a:t>Laboratory Contaminated Waste </a:t>
          </a:r>
          <a:endParaRPr lang="en-GB" dirty="0">
            <a:solidFill>
              <a:schemeClr val="bg1"/>
            </a:solidFill>
          </a:endParaRPr>
        </a:p>
      </dgm:t>
    </dgm:pt>
    <dgm:pt modelId="{CF3C5A57-2E1B-461F-A2FD-99AB60EF9406}" type="parTrans" cxnId="{5DB4F3EE-FE13-48E2-8962-618C2C30F920}">
      <dgm:prSet/>
      <dgm:spPr/>
      <dgm:t>
        <a:bodyPr/>
        <a:lstStyle/>
        <a:p>
          <a:endParaRPr lang="en-GB"/>
        </a:p>
      </dgm:t>
    </dgm:pt>
    <dgm:pt modelId="{81EABA4A-B7C6-4DAF-A739-946B435E4B39}" type="sibTrans" cxnId="{5DB4F3EE-FE13-48E2-8962-618C2C30F920}">
      <dgm:prSet/>
      <dgm:spPr/>
      <dgm:t>
        <a:bodyPr/>
        <a:lstStyle/>
        <a:p>
          <a:endParaRPr lang="en-GB"/>
        </a:p>
      </dgm:t>
    </dgm:pt>
    <dgm:pt modelId="{26145450-093C-48B9-B9E7-DA7DCE03BFA2}">
      <dgm:prSet/>
      <dgm:spPr/>
      <dgm:t>
        <a:bodyPr/>
        <a:lstStyle/>
        <a:p>
          <a:pPr rtl="0"/>
          <a:r>
            <a:rPr lang="en-GB" i="1" dirty="0">
              <a:solidFill>
                <a:schemeClr val="bg1"/>
              </a:solidFill>
            </a:rPr>
            <a:t>Respective items here</a:t>
          </a:r>
        </a:p>
      </dgm:t>
    </dgm:pt>
    <dgm:pt modelId="{3C14E23E-4F22-4D37-9021-B5B39F074E52}" type="parTrans" cxnId="{6C4F0727-9BD1-4B40-9399-53D8695CE6CA}">
      <dgm:prSet/>
      <dgm:spPr/>
      <dgm:t>
        <a:bodyPr/>
        <a:lstStyle/>
        <a:p>
          <a:endParaRPr lang="en-GB"/>
        </a:p>
      </dgm:t>
    </dgm:pt>
    <dgm:pt modelId="{8A59541B-B79A-44F5-8545-F81D06196FBC}" type="sibTrans" cxnId="{6C4F0727-9BD1-4B40-9399-53D8695CE6CA}">
      <dgm:prSet/>
      <dgm:spPr/>
      <dgm:t>
        <a:bodyPr/>
        <a:lstStyle/>
        <a:p>
          <a:endParaRPr lang="en-GB"/>
        </a:p>
      </dgm:t>
    </dgm:pt>
    <dgm:pt modelId="{8330FA7F-9078-4A58-B3BC-9660F7635EFF}" type="pres">
      <dgm:prSet presAssocID="{FC27B974-7967-4B88-AD64-560130976B21}" presName="layout" presStyleCnt="0">
        <dgm:presLayoutVars>
          <dgm:chMax/>
          <dgm:chPref/>
          <dgm:dir/>
          <dgm:animOne val="branch"/>
          <dgm:animLvl val="lvl"/>
          <dgm:resizeHandles/>
        </dgm:presLayoutVars>
      </dgm:prSet>
      <dgm:spPr/>
    </dgm:pt>
    <dgm:pt modelId="{7F6CC59F-DA75-4DF6-8ADA-EDEE513BEDC8}" type="pres">
      <dgm:prSet presAssocID="{4321EEA0-56BE-46C8-AD5E-447C6CF19246}" presName="root" presStyleCnt="0">
        <dgm:presLayoutVars>
          <dgm:chMax/>
          <dgm:chPref val="4"/>
        </dgm:presLayoutVars>
      </dgm:prSet>
      <dgm:spPr/>
    </dgm:pt>
    <dgm:pt modelId="{01AAB769-2F4B-4986-8C63-692E507273A5}" type="pres">
      <dgm:prSet presAssocID="{4321EEA0-56BE-46C8-AD5E-447C6CF19246}" presName="rootComposite" presStyleCnt="0">
        <dgm:presLayoutVars/>
      </dgm:prSet>
      <dgm:spPr/>
    </dgm:pt>
    <dgm:pt modelId="{E5D6FD88-88F0-4C9E-B612-845220CC93F4}" type="pres">
      <dgm:prSet presAssocID="{4321EEA0-56BE-46C8-AD5E-447C6CF19246}" presName="rootText" presStyleLbl="node0" presStyleIdx="0" presStyleCnt="1">
        <dgm:presLayoutVars>
          <dgm:chMax/>
          <dgm:chPref val="4"/>
        </dgm:presLayoutVars>
      </dgm:prSet>
      <dgm:spPr/>
    </dgm:pt>
    <dgm:pt modelId="{18F8592A-5DED-482B-9191-34E5CFD1F212}" type="pres">
      <dgm:prSet presAssocID="{4321EEA0-56BE-46C8-AD5E-447C6CF19246}" presName="childShape" presStyleCnt="0">
        <dgm:presLayoutVars>
          <dgm:chMax val="0"/>
          <dgm:chPref val="0"/>
        </dgm:presLayoutVars>
      </dgm:prSet>
      <dgm:spPr/>
    </dgm:pt>
    <dgm:pt modelId="{01A018BF-86F9-4655-8A02-3AF9882A8558}" type="pres">
      <dgm:prSet presAssocID="{26145450-093C-48B9-B9E7-DA7DCE03BFA2}" presName="childComposite" presStyleCnt="0">
        <dgm:presLayoutVars>
          <dgm:chMax val="0"/>
          <dgm:chPref val="0"/>
        </dgm:presLayoutVars>
      </dgm:prSet>
      <dgm:spPr/>
    </dgm:pt>
    <dgm:pt modelId="{9E1C847F-221D-4A56-8930-5394C2CA2FF3}" type="pres">
      <dgm:prSet presAssocID="{26145450-093C-48B9-B9E7-DA7DCE03BFA2}" presName="Image" presStyleLbl="node1" presStyleIdx="0" presStyleCnt="1" custScaleX="193025" custScaleY="251991"/>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F12FF50C-F150-4022-9A83-59E1CE6525E5}" type="pres">
      <dgm:prSet presAssocID="{26145450-093C-48B9-B9E7-DA7DCE03BFA2}" presName="childText" presStyleLbl="lnNode1" presStyleIdx="0" presStyleCnt="1" custScaleX="79077" custScaleY="236868">
        <dgm:presLayoutVars>
          <dgm:chMax val="0"/>
          <dgm:chPref val="0"/>
          <dgm:bulletEnabled val="1"/>
        </dgm:presLayoutVars>
      </dgm:prSet>
      <dgm:spPr/>
    </dgm:pt>
  </dgm:ptLst>
  <dgm:cxnLst>
    <dgm:cxn modelId="{6C4F0727-9BD1-4B40-9399-53D8695CE6CA}" srcId="{4321EEA0-56BE-46C8-AD5E-447C6CF19246}" destId="{26145450-093C-48B9-B9E7-DA7DCE03BFA2}" srcOrd="0" destOrd="0" parTransId="{3C14E23E-4F22-4D37-9021-B5B39F074E52}" sibTransId="{8A59541B-B79A-44F5-8545-F81D06196FBC}"/>
    <dgm:cxn modelId="{A7D1D78A-5878-457C-8CBA-DB5494C5431B}" type="presOf" srcId="{FC27B974-7967-4B88-AD64-560130976B21}" destId="{8330FA7F-9078-4A58-B3BC-9660F7635EFF}" srcOrd="0" destOrd="0" presId="urn:microsoft.com/office/officeart/2008/layout/PictureAccentList"/>
    <dgm:cxn modelId="{978871B0-6A9E-4505-952F-EE0B780CAEA4}" type="presOf" srcId="{4321EEA0-56BE-46C8-AD5E-447C6CF19246}" destId="{E5D6FD88-88F0-4C9E-B612-845220CC93F4}" srcOrd="0" destOrd="0" presId="urn:microsoft.com/office/officeart/2008/layout/PictureAccentList"/>
    <dgm:cxn modelId="{5DB4F3EE-FE13-48E2-8962-618C2C30F920}" srcId="{FC27B974-7967-4B88-AD64-560130976B21}" destId="{4321EEA0-56BE-46C8-AD5E-447C6CF19246}" srcOrd="0" destOrd="0" parTransId="{CF3C5A57-2E1B-461F-A2FD-99AB60EF9406}" sibTransId="{81EABA4A-B7C6-4DAF-A739-946B435E4B39}"/>
    <dgm:cxn modelId="{C53157F3-B75E-46F7-B214-C638C61264D9}" type="presOf" srcId="{26145450-093C-48B9-B9E7-DA7DCE03BFA2}" destId="{F12FF50C-F150-4022-9A83-59E1CE6525E5}" srcOrd="0" destOrd="0" presId="urn:microsoft.com/office/officeart/2008/layout/PictureAccentList"/>
    <dgm:cxn modelId="{33072798-35F1-49C0-AEE7-A1A6F2BC5232}" type="presParOf" srcId="{8330FA7F-9078-4A58-B3BC-9660F7635EFF}" destId="{7F6CC59F-DA75-4DF6-8ADA-EDEE513BEDC8}" srcOrd="0" destOrd="0" presId="urn:microsoft.com/office/officeart/2008/layout/PictureAccentList"/>
    <dgm:cxn modelId="{42709374-52B6-4A3A-9827-10F39F691A99}" type="presParOf" srcId="{7F6CC59F-DA75-4DF6-8ADA-EDEE513BEDC8}" destId="{01AAB769-2F4B-4986-8C63-692E507273A5}" srcOrd="0" destOrd="0" presId="urn:microsoft.com/office/officeart/2008/layout/PictureAccentList"/>
    <dgm:cxn modelId="{82F841B2-FDAD-41AF-96D2-247CCAFF3249}" type="presParOf" srcId="{01AAB769-2F4B-4986-8C63-692E507273A5}" destId="{E5D6FD88-88F0-4C9E-B612-845220CC93F4}" srcOrd="0" destOrd="0" presId="urn:microsoft.com/office/officeart/2008/layout/PictureAccentList"/>
    <dgm:cxn modelId="{503F6E38-1ED4-4B07-B194-CCAC9F4E9582}" type="presParOf" srcId="{7F6CC59F-DA75-4DF6-8ADA-EDEE513BEDC8}" destId="{18F8592A-5DED-482B-9191-34E5CFD1F212}" srcOrd="1" destOrd="0" presId="urn:microsoft.com/office/officeart/2008/layout/PictureAccentList"/>
    <dgm:cxn modelId="{7BF8633E-94F0-48AA-BC0E-21F4FF2ED88D}" type="presParOf" srcId="{18F8592A-5DED-482B-9191-34E5CFD1F212}" destId="{01A018BF-86F9-4655-8A02-3AF9882A8558}" srcOrd="0" destOrd="0" presId="urn:microsoft.com/office/officeart/2008/layout/PictureAccentList"/>
    <dgm:cxn modelId="{8069D924-F37A-45E9-93B8-D7F103EFF432}" type="presParOf" srcId="{01A018BF-86F9-4655-8A02-3AF9882A8558}" destId="{9E1C847F-221D-4A56-8930-5394C2CA2FF3}" srcOrd="0" destOrd="0" presId="urn:microsoft.com/office/officeart/2008/layout/PictureAccentList"/>
    <dgm:cxn modelId="{3D51882D-028D-4A31-9885-D2D57B631020}" type="presParOf" srcId="{01A018BF-86F9-4655-8A02-3AF9882A8558}" destId="{F12FF50C-F150-4022-9A83-59E1CE6525E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27B974-7967-4B88-AD64-560130976B21}" type="doc">
      <dgm:prSet loTypeId="urn:microsoft.com/office/officeart/2008/layout/PictureAccentList" loCatId="list" qsTypeId="urn:microsoft.com/office/officeart/2005/8/quickstyle/simple1" qsCatId="simple" csTypeId="urn:microsoft.com/office/officeart/2005/8/colors/accent3_2" csCatId="accent3" phldr="1"/>
      <dgm:spPr/>
      <dgm:t>
        <a:bodyPr/>
        <a:lstStyle/>
        <a:p>
          <a:endParaRPr lang="en-GB"/>
        </a:p>
      </dgm:t>
    </dgm:pt>
    <dgm:pt modelId="{4321EEA0-56BE-46C8-AD5E-447C6CF19246}">
      <dgm:prSet/>
      <dgm:spPr/>
      <dgm:t>
        <a:bodyPr/>
        <a:lstStyle/>
        <a:p>
          <a:pPr rtl="0"/>
          <a:r>
            <a:rPr lang="en-GB" i="1" dirty="0">
              <a:solidFill>
                <a:schemeClr val="bg1"/>
              </a:solidFill>
            </a:rPr>
            <a:t>Mixed Glass</a:t>
          </a:r>
          <a:endParaRPr lang="en-GB" dirty="0">
            <a:solidFill>
              <a:schemeClr val="bg1"/>
            </a:solidFill>
          </a:endParaRPr>
        </a:p>
      </dgm:t>
    </dgm:pt>
    <dgm:pt modelId="{81EABA4A-B7C6-4DAF-A739-946B435E4B39}" type="sibTrans" cxnId="{5DB4F3EE-FE13-48E2-8962-618C2C30F920}">
      <dgm:prSet/>
      <dgm:spPr/>
      <dgm:t>
        <a:bodyPr/>
        <a:lstStyle/>
        <a:p>
          <a:endParaRPr lang="en-GB"/>
        </a:p>
      </dgm:t>
    </dgm:pt>
    <dgm:pt modelId="{CF3C5A57-2E1B-461F-A2FD-99AB60EF9406}" type="parTrans" cxnId="{5DB4F3EE-FE13-48E2-8962-618C2C30F920}">
      <dgm:prSet/>
      <dgm:spPr/>
      <dgm:t>
        <a:bodyPr/>
        <a:lstStyle/>
        <a:p>
          <a:endParaRPr lang="en-GB"/>
        </a:p>
      </dgm:t>
    </dgm:pt>
    <dgm:pt modelId="{26145450-093C-48B9-B9E7-DA7DCE03BFA2}">
      <dgm:prSet/>
      <dgm:spPr/>
      <dgm:t>
        <a:bodyPr/>
        <a:lstStyle/>
        <a:p>
          <a:pPr rtl="0"/>
          <a:r>
            <a:rPr lang="en-GB" i="1" dirty="0">
              <a:solidFill>
                <a:schemeClr val="bg1"/>
              </a:solidFill>
            </a:rPr>
            <a:t>Respective items here</a:t>
          </a:r>
        </a:p>
      </dgm:t>
    </dgm:pt>
    <dgm:pt modelId="{8A59541B-B79A-44F5-8545-F81D06196FBC}" type="sibTrans" cxnId="{6C4F0727-9BD1-4B40-9399-53D8695CE6CA}">
      <dgm:prSet/>
      <dgm:spPr/>
      <dgm:t>
        <a:bodyPr/>
        <a:lstStyle/>
        <a:p>
          <a:endParaRPr lang="en-GB"/>
        </a:p>
      </dgm:t>
    </dgm:pt>
    <dgm:pt modelId="{3C14E23E-4F22-4D37-9021-B5B39F074E52}" type="parTrans" cxnId="{6C4F0727-9BD1-4B40-9399-53D8695CE6CA}">
      <dgm:prSet/>
      <dgm:spPr/>
      <dgm:t>
        <a:bodyPr/>
        <a:lstStyle/>
        <a:p>
          <a:endParaRPr lang="en-GB"/>
        </a:p>
      </dgm:t>
    </dgm:pt>
    <dgm:pt modelId="{8330FA7F-9078-4A58-B3BC-9660F7635EFF}" type="pres">
      <dgm:prSet presAssocID="{FC27B974-7967-4B88-AD64-560130976B21}" presName="layout" presStyleCnt="0">
        <dgm:presLayoutVars>
          <dgm:chMax/>
          <dgm:chPref/>
          <dgm:dir/>
          <dgm:animOne val="branch"/>
          <dgm:animLvl val="lvl"/>
          <dgm:resizeHandles/>
        </dgm:presLayoutVars>
      </dgm:prSet>
      <dgm:spPr/>
    </dgm:pt>
    <dgm:pt modelId="{7F6CC59F-DA75-4DF6-8ADA-EDEE513BEDC8}" type="pres">
      <dgm:prSet presAssocID="{4321EEA0-56BE-46C8-AD5E-447C6CF19246}" presName="root" presStyleCnt="0">
        <dgm:presLayoutVars>
          <dgm:chMax/>
          <dgm:chPref val="4"/>
        </dgm:presLayoutVars>
      </dgm:prSet>
      <dgm:spPr/>
    </dgm:pt>
    <dgm:pt modelId="{01AAB769-2F4B-4986-8C63-692E507273A5}" type="pres">
      <dgm:prSet presAssocID="{4321EEA0-56BE-46C8-AD5E-447C6CF19246}" presName="rootComposite" presStyleCnt="0">
        <dgm:presLayoutVars/>
      </dgm:prSet>
      <dgm:spPr/>
    </dgm:pt>
    <dgm:pt modelId="{E5D6FD88-88F0-4C9E-B612-845220CC93F4}" type="pres">
      <dgm:prSet presAssocID="{4321EEA0-56BE-46C8-AD5E-447C6CF19246}" presName="rootText" presStyleLbl="node0" presStyleIdx="0" presStyleCnt="1" custLinFactNeighborX="18202" custLinFactNeighborY="-15004">
        <dgm:presLayoutVars>
          <dgm:chMax/>
          <dgm:chPref val="4"/>
        </dgm:presLayoutVars>
      </dgm:prSet>
      <dgm:spPr/>
    </dgm:pt>
    <dgm:pt modelId="{18F8592A-5DED-482B-9191-34E5CFD1F212}" type="pres">
      <dgm:prSet presAssocID="{4321EEA0-56BE-46C8-AD5E-447C6CF19246}" presName="childShape" presStyleCnt="0">
        <dgm:presLayoutVars>
          <dgm:chMax val="0"/>
          <dgm:chPref val="0"/>
        </dgm:presLayoutVars>
      </dgm:prSet>
      <dgm:spPr/>
    </dgm:pt>
    <dgm:pt modelId="{01A018BF-86F9-4655-8A02-3AF9882A8558}" type="pres">
      <dgm:prSet presAssocID="{26145450-093C-48B9-B9E7-DA7DCE03BFA2}" presName="childComposite" presStyleCnt="0">
        <dgm:presLayoutVars>
          <dgm:chMax val="0"/>
          <dgm:chPref val="0"/>
        </dgm:presLayoutVars>
      </dgm:prSet>
      <dgm:spPr/>
    </dgm:pt>
    <dgm:pt modelId="{9E1C847F-221D-4A56-8930-5394C2CA2FF3}" type="pres">
      <dgm:prSet presAssocID="{26145450-093C-48B9-B9E7-DA7DCE03BFA2}" presName="Image" presStyleLbl="node1" presStyleIdx="0" presStyleCnt="1" custScaleX="193025" custScaleY="251991"/>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F12FF50C-F150-4022-9A83-59E1CE6525E5}" type="pres">
      <dgm:prSet presAssocID="{26145450-093C-48B9-B9E7-DA7DCE03BFA2}" presName="childText" presStyleLbl="lnNode1" presStyleIdx="0" presStyleCnt="1" custScaleX="79077" custScaleY="236868">
        <dgm:presLayoutVars>
          <dgm:chMax val="0"/>
          <dgm:chPref val="0"/>
          <dgm:bulletEnabled val="1"/>
        </dgm:presLayoutVars>
      </dgm:prSet>
      <dgm:spPr/>
    </dgm:pt>
  </dgm:ptLst>
  <dgm:cxnLst>
    <dgm:cxn modelId="{7D273313-E32E-4000-BDA5-137BEE52EED9}" type="presOf" srcId="{FC27B974-7967-4B88-AD64-560130976B21}" destId="{8330FA7F-9078-4A58-B3BC-9660F7635EFF}" srcOrd="0" destOrd="0" presId="urn:microsoft.com/office/officeart/2008/layout/PictureAccentList"/>
    <dgm:cxn modelId="{6C4F0727-9BD1-4B40-9399-53D8695CE6CA}" srcId="{4321EEA0-56BE-46C8-AD5E-447C6CF19246}" destId="{26145450-093C-48B9-B9E7-DA7DCE03BFA2}" srcOrd="0" destOrd="0" parTransId="{3C14E23E-4F22-4D37-9021-B5B39F074E52}" sibTransId="{8A59541B-B79A-44F5-8545-F81D06196FBC}"/>
    <dgm:cxn modelId="{2434222A-9759-4595-B434-5FF03B1448C7}" type="presOf" srcId="{26145450-093C-48B9-B9E7-DA7DCE03BFA2}" destId="{F12FF50C-F150-4022-9A83-59E1CE6525E5}" srcOrd="0" destOrd="0" presId="urn:microsoft.com/office/officeart/2008/layout/PictureAccentList"/>
    <dgm:cxn modelId="{5DB4F3EE-FE13-48E2-8962-618C2C30F920}" srcId="{FC27B974-7967-4B88-AD64-560130976B21}" destId="{4321EEA0-56BE-46C8-AD5E-447C6CF19246}" srcOrd="0" destOrd="0" parTransId="{CF3C5A57-2E1B-461F-A2FD-99AB60EF9406}" sibTransId="{81EABA4A-B7C6-4DAF-A739-946B435E4B39}"/>
    <dgm:cxn modelId="{963FB4FA-0B5A-4834-AB0F-F59511F55F04}" type="presOf" srcId="{4321EEA0-56BE-46C8-AD5E-447C6CF19246}" destId="{E5D6FD88-88F0-4C9E-B612-845220CC93F4}" srcOrd="0" destOrd="0" presId="urn:microsoft.com/office/officeart/2008/layout/PictureAccentList"/>
    <dgm:cxn modelId="{0AFC7870-E0F4-4642-8505-805756E98DDB}" type="presParOf" srcId="{8330FA7F-9078-4A58-B3BC-9660F7635EFF}" destId="{7F6CC59F-DA75-4DF6-8ADA-EDEE513BEDC8}" srcOrd="0" destOrd="0" presId="urn:microsoft.com/office/officeart/2008/layout/PictureAccentList"/>
    <dgm:cxn modelId="{40E8E36C-4A22-40C3-A9F7-6DFC0D62CBA9}" type="presParOf" srcId="{7F6CC59F-DA75-4DF6-8ADA-EDEE513BEDC8}" destId="{01AAB769-2F4B-4986-8C63-692E507273A5}" srcOrd="0" destOrd="0" presId="urn:microsoft.com/office/officeart/2008/layout/PictureAccentList"/>
    <dgm:cxn modelId="{E868C4DA-55BA-419B-B7B7-1541213BA581}" type="presParOf" srcId="{01AAB769-2F4B-4986-8C63-692E507273A5}" destId="{E5D6FD88-88F0-4C9E-B612-845220CC93F4}" srcOrd="0" destOrd="0" presId="urn:microsoft.com/office/officeart/2008/layout/PictureAccentList"/>
    <dgm:cxn modelId="{F2A9CB43-3E65-4B0A-B21F-E8A00A665819}" type="presParOf" srcId="{7F6CC59F-DA75-4DF6-8ADA-EDEE513BEDC8}" destId="{18F8592A-5DED-482B-9191-34E5CFD1F212}" srcOrd="1" destOrd="0" presId="urn:microsoft.com/office/officeart/2008/layout/PictureAccentList"/>
    <dgm:cxn modelId="{C0291F9C-836C-4A52-AE27-96BA334752A0}" type="presParOf" srcId="{18F8592A-5DED-482B-9191-34E5CFD1F212}" destId="{01A018BF-86F9-4655-8A02-3AF9882A8558}" srcOrd="0" destOrd="0" presId="urn:microsoft.com/office/officeart/2008/layout/PictureAccentList"/>
    <dgm:cxn modelId="{04778BE7-21D9-4BE6-A118-8484F6B9BC94}" type="presParOf" srcId="{01A018BF-86F9-4655-8A02-3AF9882A8558}" destId="{9E1C847F-221D-4A56-8930-5394C2CA2FF3}" srcOrd="0" destOrd="0" presId="urn:microsoft.com/office/officeart/2008/layout/PictureAccentList"/>
    <dgm:cxn modelId="{180075A6-5C99-48F1-85F8-A460FF87E8E0}" type="presParOf" srcId="{01A018BF-86F9-4655-8A02-3AF9882A8558}" destId="{F12FF50C-F150-4022-9A83-59E1CE6525E5}"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27B974-7967-4B88-AD64-560130976B21}" type="doc">
      <dgm:prSet loTypeId="urn:microsoft.com/office/officeart/2008/layout/PictureAccentList" loCatId="list" qsTypeId="urn:microsoft.com/office/officeart/2005/8/quickstyle/simple1" qsCatId="simple" csTypeId="urn:microsoft.com/office/officeart/2005/8/colors/accent3_2" csCatId="accent3" phldr="1"/>
      <dgm:spPr/>
      <dgm:t>
        <a:bodyPr/>
        <a:lstStyle/>
        <a:p>
          <a:endParaRPr lang="en-GB"/>
        </a:p>
      </dgm:t>
    </dgm:pt>
    <dgm:pt modelId="{26145450-093C-48B9-B9E7-DA7DCE03BFA2}">
      <dgm:prSet/>
      <dgm:spPr/>
      <dgm:t>
        <a:bodyPr/>
        <a:lstStyle/>
        <a:p>
          <a:pPr rtl="0"/>
          <a:r>
            <a:rPr lang="en-GB" i="1" dirty="0">
              <a:solidFill>
                <a:schemeClr val="bg1"/>
              </a:solidFill>
            </a:rPr>
            <a:t>Respective items here</a:t>
          </a:r>
        </a:p>
      </dgm:t>
    </dgm:pt>
    <dgm:pt modelId="{3C14E23E-4F22-4D37-9021-B5B39F074E52}" type="parTrans" cxnId="{6C4F0727-9BD1-4B40-9399-53D8695CE6CA}">
      <dgm:prSet/>
      <dgm:spPr/>
      <dgm:t>
        <a:bodyPr/>
        <a:lstStyle/>
        <a:p>
          <a:endParaRPr lang="en-GB"/>
        </a:p>
      </dgm:t>
    </dgm:pt>
    <dgm:pt modelId="{8A59541B-B79A-44F5-8545-F81D06196FBC}" type="sibTrans" cxnId="{6C4F0727-9BD1-4B40-9399-53D8695CE6CA}">
      <dgm:prSet/>
      <dgm:spPr/>
      <dgm:t>
        <a:bodyPr/>
        <a:lstStyle/>
        <a:p>
          <a:endParaRPr lang="en-GB"/>
        </a:p>
      </dgm:t>
    </dgm:pt>
    <dgm:pt modelId="{4321EEA0-56BE-46C8-AD5E-447C6CF19246}">
      <dgm:prSet/>
      <dgm:spPr/>
      <dgm:t>
        <a:bodyPr/>
        <a:lstStyle/>
        <a:p>
          <a:pPr rtl="0"/>
          <a:r>
            <a:rPr lang="en-GB" i="1" dirty="0">
              <a:solidFill>
                <a:schemeClr val="bg1"/>
              </a:solidFill>
            </a:rPr>
            <a:t>Sharps Boxes</a:t>
          </a:r>
          <a:endParaRPr lang="en-GB" dirty="0">
            <a:solidFill>
              <a:schemeClr val="bg1"/>
            </a:solidFill>
          </a:endParaRPr>
        </a:p>
      </dgm:t>
    </dgm:pt>
    <dgm:pt modelId="{81EABA4A-B7C6-4DAF-A739-946B435E4B39}" type="sibTrans" cxnId="{5DB4F3EE-FE13-48E2-8962-618C2C30F920}">
      <dgm:prSet/>
      <dgm:spPr/>
      <dgm:t>
        <a:bodyPr/>
        <a:lstStyle/>
        <a:p>
          <a:endParaRPr lang="en-GB"/>
        </a:p>
      </dgm:t>
    </dgm:pt>
    <dgm:pt modelId="{CF3C5A57-2E1B-461F-A2FD-99AB60EF9406}" type="parTrans" cxnId="{5DB4F3EE-FE13-48E2-8962-618C2C30F920}">
      <dgm:prSet/>
      <dgm:spPr/>
      <dgm:t>
        <a:bodyPr/>
        <a:lstStyle/>
        <a:p>
          <a:endParaRPr lang="en-GB"/>
        </a:p>
      </dgm:t>
    </dgm:pt>
    <dgm:pt modelId="{8330FA7F-9078-4A58-B3BC-9660F7635EFF}" type="pres">
      <dgm:prSet presAssocID="{FC27B974-7967-4B88-AD64-560130976B21}" presName="layout" presStyleCnt="0">
        <dgm:presLayoutVars>
          <dgm:chMax/>
          <dgm:chPref/>
          <dgm:dir/>
          <dgm:animOne val="branch"/>
          <dgm:animLvl val="lvl"/>
          <dgm:resizeHandles/>
        </dgm:presLayoutVars>
      </dgm:prSet>
      <dgm:spPr/>
    </dgm:pt>
    <dgm:pt modelId="{7F6CC59F-DA75-4DF6-8ADA-EDEE513BEDC8}" type="pres">
      <dgm:prSet presAssocID="{4321EEA0-56BE-46C8-AD5E-447C6CF19246}" presName="root" presStyleCnt="0">
        <dgm:presLayoutVars>
          <dgm:chMax/>
          <dgm:chPref val="4"/>
        </dgm:presLayoutVars>
      </dgm:prSet>
      <dgm:spPr/>
    </dgm:pt>
    <dgm:pt modelId="{01AAB769-2F4B-4986-8C63-692E507273A5}" type="pres">
      <dgm:prSet presAssocID="{4321EEA0-56BE-46C8-AD5E-447C6CF19246}" presName="rootComposite" presStyleCnt="0">
        <dgm:presLayoutVars/>
      </dgm:prSet>
      <dgm:spPr/>
    </dgm:pt>
    <dgm:pt modelId="{E5D6FD88-88F0-4C9E-B612-845220CC93F4}" type="pres">
      <dgm:prSet presAssocID="{4321EEA0-56BE-46C8-AD5E-447C6CF19246}" presName="rootText" presStyleLbl="node0" presStyleIdx="0" presStyleCnt="1">
        <dgm:presLayoutVars>
          <dgm:chMax/>
          <dgm:chPref val="4"/>
        </dgm:presLayoutVars>
      </dgm:prSet>
      <dgm:spPr/>
    </dgm:pt>
    <dgm:pt modelId="{18F8592A-5DED-482B-9191-34E5CFD1F212}" type="pres">
      <dgm:prSet presAssocID="{4321EEA0-56BE-46C8-AD5E-447C6CF19246}" presName="childShape" presStyleCnt="0">
        <dgm:presLayoutVars>
          <dgm:chMax val="0"/>
          <dgm:chPref val="0"/>
        </dgm:presLayoutVars>
      </dgm:prSet>
      <dgm:spPr/>
    </dgm:pt>
    <dgm:pt modelId="{01A018BF-86F9-4655-8A02-3AF9882A8558}" type="pres">
      <dgm:prSet presAssocID="{26145450-093C-48B9-B9E7-DA7DCE03BFA2}" presName="childComposite" presStyleCnt="0">
        <dgm:presLayoutVars>
          <dgm:chMax val="0"/>
          <dgm:chPref val="0"/>
        </dgm:presLayoutVars>
      </dgm:prSet>
      <dgm:spPr/>
    </dgm:pt>
    <dgm:pt modelId="{9E1C847F-221D-4A56-8930-5394C2CA2FF3}" type="pres">
      <dgm:prSet presAssocID="{26145450-093C-48B9-B9E7-DA7DCE03BFA2}" presName="Image" presStyleLbl="node1" presStyleIdx="0" presStyleCnt="1" custScaleX="193025" custScaleY="251991"/>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F12FF50C-F150-4022-9A83-59E1CE6525E5}" type="pres">
      <dgm:prSet presAssocID="{26145450-093C-48B9-B9E7-DA7DCE03BFA2}" presName="childText" presStyleLbl="lnNode1" presStyleIdx="0" presStyleCnt="1" custScaleX="79077" custScaleY="236868" custLinFactNeighborX="-739" custLinFactNeighborY="-5562">
        <dgm:presLayoutVars>
          <dgm:chMax val="0"/>
          <dgm:chPref val="0"/>
          <dgm:bulletEnabled val="1"/>
        </dgm:presLayoutVars>
      </dgm:prSet>
      <dgm:spPr/>
    </dgm:pt>
  </dgm:ptLst>
  <dgm:cxnLst>
    <dgm:cxn modelId="{6C4F0727-9BD1-4B40-9399-53D8695CE6CA}" srcId="{4321EEA0-56BE-46C8-AD5E-447C6CF19246}" destId="{26145450-093C-48B9-B9E7-DA7DCE03BFA2}" srcOrd="0" destOrd="0" parTransId="{3C14E23E-4F22-4D37-9021-B5B39F074E52}" sibTransId="{8A59541B-B79A-44F5-8545-F81D06196FBC}"/>
    <dgm:cxn modelId="{C36EC334-5105-4B4C-81F0-699B74521957}" type="presOf" srcId="{FC27B974-7967-4B88-AD64-560130976B21}" destId="{8330FA7F-9078-4A58-B3BC-9660F7635EFF}" srcOrd="0" destOrd="0" presId="urn:microsoft.com/office/officeart/2008/layout/PictureAccentList"/>
    <dgm:cxn modelId="{A8C8997B-2D2B-43E9-85CD-6245D3C284D4}" type="presOf" srcId="{26145450-093C-48B9-B9E7-DA7DCE03BFA2}" destId="{F12FF50C-F150-4022-9A83-59E1CE6525E5}" srcOrd="0" destOrd="0" presId="urn:microsoft.com/office/officeart/2008/layout/PictureAccentList"/>
    <dgm:cxn modelId="{1158C67F-CE5A-46DA-9669-81A8C2C52369}" type="presOf" srcId="{4321EEA0-56BE-46C8-AD5E-447C6CF19246}" destId="{E5D6FD88-88F0-4C9E-B612-845220CC93F4}" srcOrd="0" destOrd="0" presId="urn:microsoft.com/office/officeart/2008/layout/PictureAccentList"/>
    <dgm:cxn modelId="{5DB4F3EE-FE13-48E2-8962-618C2C30F920}" srcId="{FC27B974-7967-4B88-AD64-560130976B21}" destId="{4321EEA0-56BE-46C8-AD5E-447C6CF19246}" srcOrd="0" destOrd="0" parTransId="{CF3C5A57-2E1B-461F-A2FD-99AB60EF9406}" sibTransId="{81EABA4A-B7C6-4DAF-A739-946B435E4B39}"/>
    <dgm:cxn modelId="{40476621-C7F3-4CAE-8C3D-993B2BDC1A02}" type="presParOf" srcId="{8330FA7F-9078-4A58-B3BC-9660F7635EFF}" destId="{7F6CC59F-DA75-4DF6-8ADA-EDEE513BEDC8}" srcOrd="0" destOrd="0" presId="urn:microsoft.com/office/officeart/2008/layout/PictureAccentList"/>
    <dgm:cxn modelId="{6D785CFE-B058-4E14-97E3-725B10B6FA4C}" type="presParOf" srcId="{7F6CC59F-DA75-4DF6-8ADA-EDEE513BEDC8}" destId="{01AAB769-2F4B-4986-8C63-692E507273A5}" srcOrd="0" destOrd="0" presId="urn:microsoft.com/office/officeart/2008/layout/PictureAccentList"/>
    <dgm:cxn modelId="{748732E9-1E5A-4F02-B25F-19B752B2C658}" type="presParOf" srcId="{01AAB769-2F4B-4986-8C63-692E507273A5}" destId="{E5D6FD88-88F0-4C9E-B612-845220CC93F4}" srcOrd="0" destOrd="0" presId="urn:microsoft.com/office/officeart/2008/layout/PictureAccentList"/>
    <dgm:cxn modelId="{BC1CAF3D-FDDD-448D-9CB3-D8B62C5945F8}" type="presParOf" srcId="{7F6CC59F-DA75-4DF6-8ADA-EDEE513BEDC8}" destId="{18F8592A-5DED-482B-9191-34E5CFD1F212}" srcOrd="1" destOrd="0" presId="urn:microsoft.com/office/officeart/2008/layout/PictureAccentList"/>
    <dgm:cxn modelId="{2133F048-13E5-460A-ADD6-BE4FD068862F}" type="presParOf" srcId="{18F8592A-5DED-482B-9191-34E5CFD1F212}" destId="{01A018BF-86F9-4655-8A02-3AF9882A8558}" srcOrd="0" destOrd="0" presId="urn:microsoft.com/office/officeart/2008/layout/PictureAccentList"/>
    <dgm:cxn modelId="{3A3694D6-B224-46CD-9E1F-E34EBF1B9330}" type="presParOf" srcId="{01A018BF-86F9-4655-8A02-3AF9882A8558}" destId="{9E1C847F-221D-4A56-8930-5394C2CA2FF3}" srcOrd="0" destOrd="0" presId="urn:microsoft.com/office/officeart/2008/layout/PictureAccentList"/>
    <dgm:cxn modelId="{0AC570AF-33E6-4060-BF13-19165739B3F9}" type="presParOf" srcId="{01A018BF-86F9-4655-8A02-3AF9882A8558}" destId="{F12FF50C-F150-4022-9A83-59E1CE6525E5}" srcOrd="1" destOrd="0" presId="urn:microsoft.com/office/officeart/2008/layout/PictureAccent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27B974-7967-4B88-AD64-560130976B21}" type="doc">
      <dgm:prSet loTypeId="urn:microsoft.com/office/officeart/2008/layout/PictureAccentList" loCatId="list" qsTypeId="urn:microsoft.com/office/officeart/2005/8/quickstyle/simple1" qsCatId="simple" csTypeId="urn:microsoft.com/office/officeart/2005/8/colors/accent3_2" csCatId="accent3" phldr="1"/>
      <dgm:spPr/>
      <dgm:t>
        <a:bodyPr/>
        <a:lstStyle/>
        <a:p>
          <a:endParaRPr lang="en-GB"/>
        </a:p>
      </dgm:t>
    </dgm:pt>
    <dgm:pt modelId="{26145450-093C-48B9-B9E7-DA7DCE03BFA2}">
      <dgm:prSet/>
      <dgm:spPr/>
      <dgm:t>
        <a:bodyPr/>
        <a:lstStyle/>
        <a:p>
          <a:pPr rtl="0"/>
          <a:r>
            <a:rPr lang="en-GB" i="1" dirty="0">
              <a:solidFill>
                <a:schemeClr val="bg1"/>
              </a:solidFill>
            </a:rPr>
            <a:t>Respective items here</a:t>
          </a:r>
        </a:p>
      </dgm:t>
    </dgm:pt>
    <dgm:pt modelId="{3C14E23E-4F22-4D37-9021-B5B39F074E52}" type="parTrans" cxnId="{6C4F0727-9BD1-4B40-9399-53D8695CE6CA}">
      <dgm:prSet/>
      <dgm:spPr/>
      <dgm:t>
        <a:bodyPr/>
        <a:lstStyle/>
        <a:p>
          <a:endParaRPr lang="en-GB"/>
        </a:p>
      </dgm:t>
    </dgm:pt>
    <dgm:pt modelId="{8A59541B-B79A-44F5-8545-F81D06196FBC}" type="sibTrans" cxnId="{6C4F0727-9BD1-4B40-9399-53D8695CE6CA}">
      <dgm:prSet/>
      <dgm:spPr/>
      <dgm:t>
        <a:bodyPr/>
        <a:lstStyle/>
        <a:p>
          <a:endParaRPr lang="en-GB"/>
        </a:p>
      </dgm:t>
    </dgm:pt>
    <dgm:pt modelId="{4321EEA0-56BE-46C8-AD5E-447C6CF19246}">
      <dgm:prSet/>
      <dgm:spPr/>
      <dgm:t>
        <a:bodyPr/>
        <a:lstStyle/>
        <a:p>
          <a:pPr rtl="0"/>
          <a:r>
            <a:rPr lang="en-GB" i="1" dirty="0">
              <a:solidFill>
                <a:schemeClr val="bg1"/>
              </a:solidFill>
            </a:rPr>
            <a:t>Clean Labs Plastics</a:t>
          </a:r>
          <a:endParaRPr lang="en-GB" dirty="0">
            <a:solidFill>
              <a:schemeClr val="bg1"/>
            </a:solidFill>
          </a:endParaRPr>
        </a:p>
      </dgm:t>
    </dgm:pt>
    <dgm:pt modelId="{81EABA4A-B7C6-4DAF-A739-946B435E4B39}" type="sibTrans" cxnId="{5DB4F3EE-FE13-48E2-8962-618C2C30F920}">
      <dgm:prSet/>
      <dgm:spPr/>
      <dgm:t>
        <a:bodyPr/>
        <a:lstStyle/>
        <a:p>
          <a:endParaRPr lang="en-GB"/>
        </a:p>
      </dgm:t>
    </dgm:pt>
    <dgm:pt modelId="{CF3C5A57-2E1B-461F-A2FD-99AB60EF9406}" type="parTrans" cxnId="{5DB4F3EE-FE13-48E2-8962-618C2C30F920}">
      <dgm:prSet/>
      <dgm:spPr/>
      <dgm:t>
        <a:bodyPr/>
        <a:lstStyle/>
        <a:p>
          <a:endParaRPr lang="en-GB"/>
        </a:p>
      </dgm:t>
    </dgm:pt>
    <dgm:pt modelId="{8330FA7F-9078-4A58-B3BC-9660F7635EFF}" type="pres">
      <dgm:prSet presAssocID="{FC27B974-7967-4B88-AD64-560130976B21}" presName="layout" presStyleCnt="0">
        <dgm:presLayoutVars>
          <dgm:chMax/>
          <dgm:chPref/>
          <dgm:dir/>
          <dgm:animOne val="branch"/>
          <dgm:animLvl val="lvl"/>
          <dgm:resizeHandles/>
        </dgm:presLayoutVars>
      </dgm:prSet>
      <dgm:spPr/>
    </dgm:pt>
    <dgm:pt modelId="{7F6CC59F-DA75-4DF6-8ADA-EDEE513BEDC8}" type="pres">
      <dgm:prSet presAssocID="{4321EEA0-56BE-46C8-AD5E-447C6CF19246}" presName="root" presStyleCnt="0">
        <dgm:presLayoutVars>
          <dgm:chMax/>
          <dgm:chPref val="4"/>
        </dgm:presLayoutVars>
      </dgm:prSet>
      <dgm:spPr/>
    </dgm:pt>
    <dgm:pt modelId="{01AAB769-2F4B-4986-8C63-692E507273A5}" type="pres">
      <dgm:prSet presAssocID="{4321EEA0-56BE-46C8-AD5E-447C6CF19246}" presName="rootComposite" presStyleCnt="0">
        <dgm:presLayoutVars/>
      </dgm:prSet>
      <dgm:spPr/>
    </dgm:pt>
    <dgm:pt modelId="{E5D6FD88-88F0-4C9E-B612-845220CC93F4}" type="pres">
      <dgm:prSet presAssocID="{4321EEA0-56BE-46C8-AD5E-447C6CF19246}" presName="rootText" presStyleLbl="node0" presStyleIdx="0" presStyleCnt="1">
        <dgm:presLayoutVars>
          <dgm:chMax/>
          <dgm:chPref val="4"/>
        </dgm:presLayoutVars>
      </dgm:prSet>
      <dgm:spPr/>
    </dgm:pt>
    <dgm:pt modelId="{18F8592A-5DED-482B-9191-34E5CFD1F212}" type="pres">
      <dgm:prSet presAssocID="{4321EEA0-56BE-46C8-AD5E-447C6CF19246}" presName="childShape" presStyleCnt="0">
        <dgm:presLayoutVars>
          <dgm:chMax val="0"/>
          <dgm:chPref val="0"/>
        </dgm:presLayoutVars>
      </dgm:prSet>
      <dgm:spPr/>
    </dgm:pt>
    <dgm:pt modelId="{01A018BF-86F9-4655-8A02-3AF9882A8558}" type="pres">
      <dgm:prSet presAssocID="{26145450-093C-48B9-B9E7-DA7DCE03BFA2}" presName="childComposite" presStyleCnt="0">
        <dgm:presLayoutVars>
          <dgm:chMax val="0"/>
          <dgm:chPref val="0"/>
        </dgm:presLayoutVars>
      </dgm:prSet>
      <dgm:spPr/>
    </dgm:pt>
    <dgm:pt modelId="{9E1C847F-221D-4A56-8930-5394C2CA2FF3}" type="pres">
      <dgm:prSet presAssocID="{26145450-093C-48B9-B9E7-DA7DCE03BFA2}" presName="Image" presStyleLbl="node1" presStyleIdx="0" presStyleCnt="1" custScaleX="193025" custScaleY="251991"/>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F12FF50C-F150-4022-9A83-59E1CE6525E5}" type="pres">
      <dgm:prSet presAssocID="{26145450-093C-48B9-B9E7-DA7DCE03BFA2}" presName="childText" presStyleLbl="lnNode1" presStyleIdx="0" presStyleCnt="1" custScaleX="79077" custScaleY="236868">
        <dgm:presLayoutVars>
          <dgm:chMax val="0"/>
          <dgm:chPref val="0"/>
          <dgm:bulletEnabled val="1"/>
        </dgm:presLayoutVars>
      </dgm:prSet>
      <dgm:spPr/>
    </dgm:pt>
  </dgm:ptLst>
  <dgm:cxnLst>
    <dgm:cxn modelId="{6C4F0727-9BD1-4B40-9399-53D8695CE6CA}" srcId="{4321EEA0-56BE-46C8-AD5E-447C6CF19246}" destId="{26145450-093C-48B9-B9E7-DA7DCE03BFA2}" srcOrd="0" destOrd="0" parTransId="{3C14E23E-4F22-4D37-9021-B5B39F074E52}" sibTransId="{8A59541B-B79A-44F5-8545-F81D06196FBC}"/>
    <dgm:cxn modelId="{21E44779-176E-4F28-8316-EE5288FE2189}" type="presOf" srcId="{4321EEA0-56BE-46C8-AD5E-447C6CF19246}" destId="{E5D6FD88-88F0-4C9E-B612-845220CC93F4}" srcOrd="0" destOrd="0" presId="urn:microsoft.com/office/officeart/2008/layout/PictureAccentList"/>
    <dgm:cxn modelId="{E81A11AA-F93D-46C5-ABB8-58AFF31C5FBF}" type="presOf" srcId="{26145450-093C-48B9-B9E7-DA7DCE03BFA2}" destId="{F12FF50C-F150-4022-9A83-59E1CE6525E5}" srcOrd="0" destOrd="0" presId="urn:microsoft.com/office/officeart/2008/layout/PictureAccentList"/>
    <dgm:cxn modelId="{C5227FC0-D876-4555-BD3D-7A96A97E4A7A}" type="presOf" srcId="{FC27B974-7967-4B88-AD64-560130976B21}" destId="{8330FA7F-9078-4A58-B3BC-9660F7635EFF}" srcOrd="0" destOrd="0" presId="urn:microsoft.com/office/officeart/2008/layout/PictureAccentList"/>
    <dgm:cxn modelId="{5DB4F3EE-FE13-48E2-8962-618C2C30F920}" srcId="{FC27B974-7967-4B88-AD64-560130976B21}" destId="{4321EEA0-56BE-46C8-AD5E-447C6CF19246}" srcOrd="0" destOrd="0" parTransId="{CF3C5A57-2E1B-461F-A2FD-99AB60EF9406}" sibTransId="{81EABA4A-B7C6-4DAF-A739-946B435E4B39}"/>
    <dgm:cxn modelId="{41DB2335-01B9-4CE6-9D51-E9AC513DA468}" type="presParOf" srcId="{8330FA7F-9078-4A58-B3BC-9660F7635EFF}" destId="{7F6CC59F-DA75-4DF6-8ADA-EDEE513BEDC8}" srcOrd="0" destOrd="0" presId="urn:microsoft.com/office/officeart/2008/layout/PictureAccentList"/>
    <dgm:cxn modelId="{7B33B8F8-018B-47D7-A316-F76665939A69}" type="presParOf" srcId="{7F6CC59F-DA75-4DF6-8ADA-EDEE513BEDC8}" destId="{01AAB769-2F4B-4986-8C63-692E507273A5}" srcOrd="0" destOrd="0" presId="urn:microsoft.com/office/officeart/2008/layout/PictureAccentList"/>
    <dgm:cxn modelId="{E3862752-C108-49FB-BF68-21A23FC2EA41}" type="presParOf" srcId="{01AAB769-2F4B-4986-8C63-692E507273A5}" destId="{E5D6FD88-88F0-4C9E-B612-845220CC93F4}" srcOrd="0" destOrd="0" presId="urn:microsoft.com/office/officeart/2008/layout/PictureAccentList"/>
    <dgm:cxn modelId="{E2FEB92F-CEE4-4E0C-86B7-0BF556ACDA49}" type="presParOf" srcId="{7F6CC59F-DA75-4DF6-8ADA-EDEE513BEDC8}" destId="{18F8592A-5DED-482B-9191-34E5CFD1F212}" srcOrd="1" destOrd="0" presId="urn:microsoft.com/office/officeart/2008/layout/PictureAccentList"/>
    <dgm:cxn modelId="{9E6C0451-087E-457A-8906-3DF54010C3A1}" type="presParOf" srcId="{18F8592A-5DED-482B-9191-34E5CFD1F212}" destId="{01A018BF-86F9-4655-8A02-3AF9882A8558}" srcOrd="0" destOrd="0" presId="urn:microsoft.com/office/officeart/2008/layout/PictureAccentList"/>
    <dgm:cxn modelId="{F4B70952-9C7F-47D6-835A-10D5E9DCC306}" type="presParOf" srcId="{01A018BF-86F9-4655-8A02-3AF9882A8558}" destId="{9E1C847F-221D-4A56-8930-5394C2CA2FF3}" srcOrd="0" destOrd="0" presId="urn:microsoft.com/office/officeart/2008/layout/PictureAccentList"/>
    <dgm:cxn modelId="{A2C0CBC5-F0F1-46EE-A773-A2CB9FB57DC8}" type="presParOf" srcId="{01A018BF-86F9-4655-8A02-3AF9882A8558}" destId="{F12FF50C-F150-4022-9A83-59E1CE6525E5}" srcOrd="1" destOrd="0" presId="urn:microsoft.com/office/officeart/2008/layout/PictureAccent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A331A-1CC8-476C-B0B9-4D6D147120AA}">
      <dsp:nvSpPr>
        <dsp:cNvPr id="0" name=""/>
        <dsp:cNvSpPr/>
      </dsp:nvSpPr>
      <dsp:spPr>
        <a:xfrm>
          <a:off x="-5438449" y="-832735"/>
          <a:ext cx="6475562" cy="6475562"/>
        </a:xfrm>
        <a:prstGeom prst="blockArc">
          <a:avLst>
            <a:gd name="adj1" fmla="val 18900000"/>
            <a:gd name="adj2" fmla="val 2700000"/>
            <a:gd name="adj3" fmla="val 33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52C97-DBA2-4CCD-BF7F-B3E68138AC5B}">
      <dsp:nvSpPr>
        <dsp:cNvPr id="0" name=""/>
        <dsp:cNvSpPr/>
      </dsp:nvSpPr>
      <dsp:spPr>
        <a:xfrm>
          <a:off x="542949" y="369799"/>
          <a:ext cx="4091170" cy="7399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Ebrima" panose="02000000000000000000" pitchFamily="2" charset="0"/>
              <a:ea typeface="Ebrima" panose="02000000000000000000" pitchFamily="2" charset="0"/>
              <a:cs typeface="Ebrima" panose="02000000000000000000" pitchFamily="2" charset="0"/>
            </a:rPr>
            <a:t>Equipment</a:t>
          </a:r>
        </a:p>
      </dsp:txBody>
      <dsp:txXfrm>
        <a:off x="542949" y="369799"/>
        <a:ext cx="4091170" cy="739984"/>
      </dsp:txXfrm>
    </dsp:sp>
    <dsp:sp modelId="{3216972B-8442-49EF-9506-F21ECEC43510}">
      <dsp:nvSpPr>
        <dsp:cNvPr id="0" name=""/>
        <dsp:cNvSpPr/>
      </dsp:nvSpPr>
      <dsp:spPr>
        <a:xfrm>
          <a:off x="80459" y="277301"/>
          <a:ext cx="924980" cy="924980"/>
        </a:xfrm>
        <a:prstGeom prst="ellipse">
          <a:avLst/>
        </a:prstGeom>
        <a:solidFill>
          <a:schemeClr val="bg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19D0B2-C0B6-4BB1-B428-75026B9C3305}">
      <dsp:nvSpPr>
        <dsp:cNvPr id="0" name=""/>
        <dsp:cNvSpPr/>
      </dsp:nvSpPr>
      <dsp:spPr>
        <a:xfrm>
          <a:off x="957408" y="1558917"/>
          <a:ext cx="3666920" cy="7399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Ebrima" panose="02000000000000000000" pitchFamily="2" charset="0"/>
              <a:ea typeface="Ebrima" panose="02000000000000000000" pitchFamily="2" charset="0"/>
              <a:cs typeface="Ebrima" panose="02000000000000000000" pitchFamily="2" charset="0"/>
            </a:rPr>
            <a:t>Waste</a:t>
          </a:r>
        </a:p>
      </dsp:txBody>
      <dsp:txXfrm>
        <a:off x="957408" y="1558917"/>
        <a:ext cx="3666920" cy="739984"/>
      </dsp:txXfrm>
    </dsp:sp>
    <dsp:sp modelId="{57986EE9-7F3A-499F-95F5-DCD92174E5A8}">
      <dsp:nvSpPr>
        <dsp:cNvPr id="0" name=""/>
        <dsp:cNvSpPr/>
      </dsp:nvSpPr>
      <dsp:spPr>
        <a:xfrm>
          <a:off x="443947" y="1488746"/>
          <a:ext cx="924980" cy="924980"/>
        </a:xfrm>
        <a:prstGeom prst="ellipse">
          <a:avLst/>
        </a:prstGeom>
        <a:solidFill>
          <a:schemeClr val="bg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7B84BA-4CF2-4ECD-B792-F54771A55DC9}">
      <dsp:nvSpPr>
        <dsp:cNvPr id="0" name=""/>
        <dsp:cNvSpPr/>
      </dsp:nvSpPr>
      <dsp:spPr>
        <a:xfrm>
          <a:off x="979080" y="2668354"/>
          <a:ext cx="3666920" cy="7399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Ebrima" panose="02000000000000000000" pitchFamily="2" charset="0"/>
              <a:ea typeface="Ebrima" panose="02000000000000000000" pitchFamily="2" charset="0"/>
              <a:cs typeface="Ebrima" panose="02000000000000000000" pitchFamily="2" charset="0"/>
            </a:rPr>
            <a:t>People</a:t>
          </a:r>
        </a:p>
      </dsp:txBody>
      <dsp:txXfrm>
        <a:off x="979080" y="2668354"/>
        <a:ext cx="3666920" cy="739984"/>
      </dsp:txXfrm>
    </dsp:sp>
    <dsp:sp modelId="{F02282FA-A65E-456D-B47D-074C4701D496}">
      <dsp:nvSpPr>
        <dsp:cNvPr id="0" name=""/>
        <dsp:cNvSpPr/>
      </dsp:nvSpPr>
      <dsp:spPr>
        <a:xfrm>
          <a:off x="443947" y="2598915"/>
          <a:ext cx="924980" cy="924980"/>
        </a:xfrm>
        <a:prstGeom prst="ellipse">
          <a:avLst/>
        </a:prstGeom>
        <a:solidFill>
          <a:schemeClr val="bg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230EE-68D8-4185-A0F2-64EF61BB0552}">
      <dsp:nvSpPr>
        <dsp:cNvPr id="0" name=""/>
        <dsp:cNvSpPr/>
      </dsp:nvSpPr>
      <dsp:spPr>
        <a:xfrm>
          <a:off x="609919" y="3786004"/>
          <a:ext cx="4091170" cy="7399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Ebrima" panose="02000000000000000000" pitchFamily="2" charset="0"/>
              <a:ea typeface="Ebrima" panose="02000000000000000000" pitchFamily="2" charset="0"/>
              <a:cs typeface="Ebrima" panose="02000000000000000000" pitchFamily="2" charset="0"/>
            </a:rPr>
            <a:t>IT</a:t>
          </a:r>
        </a:p>
      </dsp:txBody>
      <dsp:txXfrm>
        <a:off x="609919" y="3786004"/>
        <a:ext cx="4091170" cy="739984"/>
      </dsp:txXfrm>
    </dsp:sp>
    <dsp:sp modelId="{3FEFB2EF-0846-4B7A-9DFD-658122FD6E87}">
      <dsp:nvSpPr>
        <dsp:cNvPr id="0" name=""/>
        <dsp:cNvSpPr/>
      </dsp:nvSpPr>
      <dsp:spPr>
        <a:xfrm>
          <a:off x="19697" y="3709084"/>
          <a:ext cx="924980" cy="924980"/>
        </a:xfrm>
        <a:prstGeom prst="ellipse">
          <a:avLst/>
        </a:prstGeom>
        <a:solidFill>
          <a:schemeClr val="bg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A331A-1CC8-476C-B0B9-4D6D147120AA}">
      <dsp:nvSpPr>
        <dsp:cNvPr id="0" name=""/>
        <dsp:cNvSpPr/>
      </dsp:nvSpPr>
      <dsp:spPr>
        <a:xfrm>
          <a:off x="-5438449" y="-832735"/>
          <a:ext cx="6475562" cy="6475562"/>
        </a:xfrm>
        <a:prstGeom prst="blockArc">
          <a:avLst>
            <a:gd name="adj1" fmla="val 18900000"/>
            <a:gd name="adj2" fmla="val 2700000"/>
            <a:gd name="adj3" fmla="val 33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52C97-DBA2-4CCD-BF7F-B3E68138AC5B}">
      <dsp:nvSpPr>
        <dsp:cNvPr id="0" name=""/>
        <dsp:cNvSpPr/>
      </dsp:nvSpPr>
      <dsp:spPr>
        <a:xfrm>
          <a:off x="542949" y="369799"/>
          <a:ext cx="4091170" cy="7399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Ebrima" panose="02000000000000000000" pitchFamily="2" charset="0"/>
              <a:ea typeface="Ebrima" panose="02000000000000000000" pitchFamily="2" charset="0"/>
              <a:cs typeface="Ebrima" panose="02000000000000000000" pitchFamily="2" charset="0"/>
            </a:rPr>
            <a:t>Research Quality </a:t>
          </a:r>
        </a:p>
      </dsp:txBody>
      <dsp:txXfrm>
        <a:off x="542949" y="369799"/>
        <a:ext cx="4091170" cy="739984"/>
      </dsp:txXfrm>
    </dsp:sp>
    <dsp:sp modelId="{3216972B-8442-49EF-9506-F21ECEC43510}">
      <dsp:nvSpPr>
        <dsp:cNvPr id="0" name=""/>
        <dsp:cNvSpPr/>
      </dsp:nvSpPr>
      <dsp:spPr>
        <a:xfrm>
          <a:off x="80459" y="277301"/>
          <a:ext cx="924980" cy="924980"/>
        </a:xfrm>
        <a:prstGeom prst="ellipse">
          <a:avLst/>
        </a:prstGeom>
        <a:solidFill>
          <a:schemeClr val="bg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5980F2-73D0-41D1-8FB7-40BD9BC57250}">
      <dsp:nvSpPr>
        <dsp:cNvPr id="0" name=""/>
        <dsp:cNvSpPr/>
      </dsp:nvSpPr>
      <dsp:spPr>
        <a:xfrm>
          <a:off x="975339" y="1521393"/>
          <a:ext cx="3666920" cy="7399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96520" rIns="96520" bIns="96520" numCol="1" spcCol="1270" anchor="ctr" anchorCtr="0">
          <a:noAutofit/>
        </a:bodyPr>
        <a:lstStyle/>
        <a:p>
          <a:pPr marL="0" lvl="0" indent="0" algn="l" defTabSz="1689100">
            <a:lnSpc>
              <a:spcPct val="90000"/>
            </a:lnSpc>
            <a:spcBef>
              <a:spcPct val="0"/>
            </a:spcBef>
            <a:spcAft>
              <a:spcPct val="35000"/>
            </a:spcAft>
            <a:buNone/>
          </a:pPr>
          <a:r>
            <a:rPr lang="en-GB" sz="3800" kern="1200" dirty="0">
              <a:latin typeface="Ebrima" panose="02000000000000000000" pitchFamily="2" charset="0"/>
              <a:ea typeface="Ebrima" panose="02000000000000000000" pitchFamily="2" charset="0"/>
              <a:cs typeface="Ebrima" panose="02000000000000000000" pitchFamily="2" charset="0"/>
            </a:rPr>
            <a:t>Ventilation</a:t>
          </a:r>
        </a:p>
      </dsp:txBody>
      <dsp:txXfrm>
        <a:off x="975339" y="1521393"/>
        <a:ext cx="3666920" cy="739984"/>
      </dsp:txXfrm>
    </dsp:sp>
    <dsp:sp modelId="{A02CB94F-BFE0-47BF-941A-FB0101328485}">
      <dsp:nvSpPr>
        <dsp:cNvPr id="0" name=""/>
        <dsp:cNvSpPr/>
      </dsp:nvSpPr>
      <dsp:spPr>
        <a:xfrm>
          <a:off x="504709" y="1387470"/>
          <a:ext cx="924980" cy="92498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C1840E-DAB5-4226-86E1-AE6D86457C50}">
      <dsp:nvSpPr>
        <dsp:cNvPr id="0" name=""/>
        <dsp:cNvSpPr/>
      </dsp:nvSpPr>
      <dsp:spPr>
        <a:xfrm>
          <a:off x="967199" y="2590137"/>
          <a:ext cx="3666920" cy="7399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Ebrima" panose="02000000000000000000" pitchFamily="2" charset="0"/>
              <a:ea typeface="Ebrima" panose="02000000000000000000" pitchFamily="2" charset="0"/>
              <a:cs typeface="Ebrima" panose="02000000000000000000" pitchFamily="2" charset="0"/>
            </a:rPr>
            <a:t>Sample &amp; Chemical management</a:t>
          </a:r>
        </a:p>
      </dsp:txBody>
      <dsp:txXfrm>
        <a:off x="967199" y="2590137"/>
        <a:ext cx="3666920" cy="739984"/>
      </dsp:txXfrm>
    </dsp:sp>
    <dsp:sp modelId="{A5550FB9-6E87-4776-9D8F-CBF70B0F6145}">
      <dsp:nvSpPr>
        <dsp:cNvPr id="0" name=""/>
        <dsp:cNvSpPr/>
      </dsp:nvSpPr>
      <dsp:spPr>
        <a:xfrm>
          <a:off x="504709" y="2497639"/>
          <a:ext cx="924980" cy="92498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42F0EE-5358-4360-A6BB-A4F5856E2EC4}">
      <dsp:nvSpPr>
        <dsp:cNvPr id="0" name=""/>
        <dsp:cNvSpPr/>
      </dsp:nvSpPr>
      <dsp:spPr>
        <a:xfrm>
          <a:off x="542949" y="3700306"/>
          <a:ext cx="4091170" cy="7399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96520" rIns="96520" bIns="96520" numCol="1" spcCol="1270" anchor="ctr" anchorCtr="0">
          <a:noAutofit/>
        </a:bodyPr>
        <a:lstStyle/>
        <a:p>
          <a:pPr marL="0" lvl="0" indent="0" algn="l" defTabSz="1689100">
            <a:lnSpc>
              <a:spcPct val="90000"/>
            </a:lnSpc>
            <a:spcBef>
              <a:spcPct val="0"/>
            </a:spcBef>
            <a:spcAft>
              <a:spcPct val="35000"/>
            </a:spcAft>
            <a:buNone/>
          </a:pPr>
          <a:r>
            <a:rPr lang="en-GB" sz="3800" kern="1200" dirty="0">
              <a:latin typeface="Ebrima" panose="02000000000000000000" pitchFamily="2" charset="0"/>
              <a:ea typeface="Ebrima" panose="02000000000000000000" pitchFamily="2" charset="0"/>
              <a:cs typeface="Ebrima" panose="02000000000000000000" pitchFamily="2" charset="0"/>
            </a:rPr>
            <a:t>Procurement</a:t>
          </a:r>
        </a:p>
      </dsp:txBody>
      <dsp:txXfrm>
        <a:off x="542949" y="3700306"/>
        <a:ext cx="4091170" cy="739984"/>
      </dsp:txXfrm>
    </dsp:sp>
    <dsp:sp modelId="{3FEFB2EF-0846-4B7A-9DFD-658122FD6E87}">
      <dsp:nvSpPr>
        <dsp:cNvPr id="0" name=""/>
        <dsp:cNvSpPr/>
      </dsp:nvSpPr>
      <dsp:spPr>
        <a:xfrm>
          <a:off x="19697" y="3709084"/>
          <a:ext cx="924980" cy="924980"/>
        </a:xfrm>
        <a:prstGeom prst="ellipse">
          <a:avLst/>
        </a:prstGeom>
        <a:solidFill>
          <a:schemeClr val="bg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109E2-2E15-4821-A61F-EC1795777915}">
      <dsp:nvSpPr>
        <dsp:cNvPr id="0" name=""/>
        <dsp:cNvSpPr/>
      </dsp:nvSpPr>
      <dsp:spPr>
        <a:xfrm>
          <a:off x="1793301" y="0"/>
          <a:ext cx="1793301" cy="1388125"/>
        </a:xfrm>
        <a:prstGeom prst="trapezoid">
          <a:avLst>
            <a:gd name="adj" fmla="val 6459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Gold</a:t>
          </a:r>
        </a:p>
      </dsp:txBody>
      <dsp:txXfrm>
        <a:off x="1793301" y="0"/>
        <a:ext cx="1793301" cy="1388125"/>
      </dsp:txXfrm>
    </dsp:sp>
    <dsp:sp modelId="{36259C50-20C2-466A-AF36-115A06BB1EF3}">
      <dsp:nvSpPr>
        <dsp:cNvPr id="0" name=""/>
        <dsp:cNvSpPr/>
      </dsp:nvSpPr>
      <dsp:spPr>
        <a:xfrm>
          <a:off x="896650" y="1388125"/>
          <a:ext cx="3586602" cy="1388125"/>
        </a:xfrm>
        <a:prstGeom prst="trapezoid">
          <a:avLst>
            <a:gd name="adj" fmla="val 64594"/>
          </a:avLst>
        </a:prstGeom>
        <a:solidFill>
          <a:schemeClr val="accent5">
            <a:hueOff val="393725"/>
            <a:satOff val="21144"/>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Silver</a:t>
          </a:r>
        </a:p>
      </dsp:txBody>
      <dsp:txXfrm>
        <a:off x="1524306" y="1388125"/>
        <a:ext cx="2331291" cy="1388125"/>
      </dsp:txXfrm>
    </dsp:sp>
    <dsp:sp modelId="{32E52DE9-9D1C-4551-B51B-1631F0EED868}">
      <dsp:nvSpPr>
        <dsp:cNvPr id="0" name=""/>
        <dsp:cNvSpPr/>
      </dsp:nvSpPr>
      <dsp:spPr>
        <a:xfrm>
          <a:off x="0" y="2776250"/>
          <a:ext cx="5379904" cy="1388125"/>
        </a:xfrm>
        <a:prstGeom prst="trapezoid">
          <a:avLst>
            <a:gd name="adj" fmla="val 64594"/>
          </a:avLst>
        </a:prstGeom>
        <a:solidFill>
          <a:schemeClr val="accent5">
            <a:hueOff val="787450"/>
            <a:satOff val="42288"/>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Bronze</a:t>
          </a:r>
        </a:p>
      </dsp:txBody>
      <dsp:txXfrm>
        <a:off x="941483" y="2776250"/>
        <a:ext cx="3496937" cy="1388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6FD88-88F0-4C9E-B612-845220CC93F4}">
      <dsp:nvSpPr>
        <dsp:cNvPr id="0" name=""/>
        <dsp:cNvSpPr/>
      </dsp:nvSpPr>
      <dsp:spPr>
        <a:xfrm>
          <a:off x="0" y="89169"/>
          <a:ext cx="4236867" cy="5942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GB" sz="2400" i="1" kern="1200" dirty="0">
              <a:solidFill>
                <a:schemeClr val="bg1"/>
              </a:solidFill>
            </a:rPr>
            <a:t>Laboratory Contaminated Waste </a:t>
          </a:r>
          <a:endParaRPr lang="en-GB" sz="2400" kern="1200" dirty="0">
            <a:solidFill>
              <a:schemeClr val="bg1"/>
            </a:solidFill>
          </a:endParaRPr>
        </a:p>
      </dsp:txBody>
      <dsp:txXfrm>
        <a:off x="17406" y="106575"/>
        <a:ext cx="4202055" cy="559471"/>
      </dsp:txXfrm>
    </dsp:sp>
    <dsp:sp modelId="{9E1C847F-221D-4A56-8930-5394C2CA2FF3}">
      <dsp:nvSpPr>
        <dsp:cNvPr id="0" name=""/>
        <dsp:cNvSpPr/>
      </dsp:nvSpPr>
      <dsp:spPr>
        <a:xfrm>
          <a:off x="50461" y="790423"/>
          <a:ext cx="1147115" cy="149754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FF50C-F150-4022-9A83-59E1CE6525E5}">
      <dsp:nvSpPr>
        <dsp:cNvPr id="0" name=""/>
        <dsp:cNvSpPr/>
      </dsp:nvSpPr>
      <dsp:spPr>
        <a:xfrm>
          <a:off x="1334156" y="835360"/>
          <a:ext cx="2852249" cy="1407666"/>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GB" sz="2400" i="1" kern="1200" dirty="0">
              <a:solidFill>
                <a:schemeClr val="bg1"/>
              </a:solidFill>
            </a:rPr>
            <a:t>Respective items here</a:t>
          </a:r>
        </a:p>
      </dsp:txBody>
      <dsp:txXfrm>
        <a:off x="1402885" y="904089"/>
        <a:ext cx="2714791" cy="12702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6FD88-88F0-4C9E-B612-845220CC93F4}">
      <dsp:nvSpPr>
        <dsp:cNvPr id="0" name=""/>
        <dsp:cNvSpPr/>
      </dsp:nvSpPr>
      <dsp:spPr>
        <a:xfrm>
          <a:off x="0" y="2"/>
          <a:ext cx="4236867" cy="5942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GB" sz="3300" i="1" kern="1200" dirty="0">
              <a:solidFill>
                <a:schemeClr val="bg1"/>
              </a:solidFill>
            </a:rPr>
            <a:t>Mixed Glass</a:t>
          </a:r>
          <a:endParaRPr lang="en-GB" sz="3300" kern="1200" dirty="0">
            <a:solidFill>
              <a:schemeClr val="bg1"/>
            </a:solidFill>
          </a:endParaRPr>
        </a:p>
      </dsp:txBody>
      <dsp:txXfrm>
        <a:off x="17406" y="17408"/>
        <a:ext cx="4202055" cy="559471"/>
      </dsp:txXfrm>
    </dsp:sp>
    <dsp:sp modelId="{9E1C847F-221D-4A56-8930-5394C2CA2FF3}">
      <dsp:nvSpPr>
        <dsp:cNvPr id="0" name=""/>
        <dsp:cNvSpPr/>
      </dsp:nvSpPr>
      <dsp:spPr>
        <a:xfrm>
          <a:off x="50461" y="790423"/>
          <a:ext cx="1147115" cy="149754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FF50C-F150-4022-9A83-59E1CE6525E5}">
      <dsp:nvSpPr>
        <dsp:cNvPr id="0" name=""/>
        <dsp:cNvSpPr/>
      </dsp:nvSpPr>
      <dsp:spPr>
        <a:xfrm>
          <a:off x="1334156" y="835360"/>
          <a:ext cx="2852249" cy="1407666"/>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rtl="0">
            <a:lnSpc>
              <a:spcPct val="90000"/>
            </a:lnSpc>
            <a:spcBef>
              <a:spcPct val="0"/>
            </a:spcBef>
            <a:spcAft>
              <a:spcPct val="35000"/>
            </a:spcAft>
            <a:buNone/>
          </a:pPr>
          <a:r>
            <a:rPr lang="en-GB" sz="3000" i="1" kern="1200" dirty="0">
              <a:solidFill>
                <a:schemeClr val="bg1"/>
              </a:solidFill>
            </a:rPr>
            <a:t>Respective items here</a:t>
          </a:r>
        </a:p>
      </dsp:txBody>
      <dsp:txXfrm>
        <a:off x="1402885" y="904089"/>
        <a:ext cx="2714791" cy="12702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6FD88-88F0-4C9E-B612-845220CC93F4}">
      <dsp:nvSpPr>
        <dsp:cNvPr id="0" name=""/>
        <dsp:cNvSpPr/>
      </dsp:nvSpPr>
      <dsp:spPr>
        <a:xfrm>
          <a:off x="0" y="89169"/>
          <a:ext cx="4236867" cy="5942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GB" sz="3300" i="1" kern="1200" dirty="0">
              <a:solidFill>
                <a:schemeClr val="bg1"/>
              </a:solidFill>
            </a:rPr>
            <a:t>Sharps Boxes</a:t>
          </a:r>
          <a:endParaRPr lang="en-GB" sz="3300" kern="1200" dirty="0">
            <a:solidFill>
              <a:schemeClr val="bg1"/>
            </a:solidFill>
          </a:endParaRPr>
        </a:p>
      </dsp:txBody>
      <dsp:txXfrm>
        <a:off x="17406" y="106575"/>
        <a:ext cx="4202055" cy="559471"/>
      </dsp:txXfrm>
    </dsp:sp>
    <dsp:sp modelId="{9E1C847F-221D-4A56-8930-5394C2CA2FF3}">
      <dsp:nvSpPr>
        <dsp:cNvPr id="0" name=""/>
        <dsp:cNvSpPr/>
      </dsp:nvSpPr>
      <dsp:spPr>
        <a:xfrm>
          <a:off x="50461" y="790423"/>
          <a:ext cx="1147115" cy="149754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FF50C-F150-4022-9A83-59E1CE6525E5}">
      <dsp:nvSpPr>
        <dsp:cNvPr id="0" name=""/>
        <dsp:cNvSpPr/>
      </dsp:nvSpPr>
      <dsp:spPr>
        <a:xfrm>
          <a:off x="1307501" y="802306"/>
          <a:ext cx="2852249" cy="1407666"/>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rtl="0">
            <a:lnSpc>
              <a:spcPct val="90000"/>
            </a:lnSpc>
            <a:spcBef>
              <a:spcPct val="0"/>
            </a:spcBef>
            <a:spcAft>
              <a:spcPct val="35000"/>
            </a:spcAft>
            <a:buNone/>
          </a:pPr>
          <a:r>
            <a:rPr lang="en-GB" sz="3000" i="1" kern="1200" dirty="0">
              <a:solidFill>
                <a:schemeClr val="bg1"/>
              </a:solidFill>
            </a:rPr>
            <a:t>Respective items here</a:t>
          </a:r>
        </a:p>
      </dsp:txBody>
      <dsp:txXfrm>
        <a:off x="1376230" y="871035"/>
        <a:ext cx="2714791" cy="12702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6FD88-88F0-4C9E-B612-845220CC93F4}">
      <dsp:nvSpPr>
        <dsp:cNvPr id="0" name=""/>
        <dsp:cNvSpPr/>
      </dsp:nvSpPr>
      <dsp:spPr>
        <a:xfrm>
          <a:off x="0" y="89169"/>
          <a:ext cx="4236867" cy="5942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GB" sz="3300" i="1" kern="1200" dirty="0">
              <a:solidFill>
                <a:schemeClr val="bg1"/>
              </a:solidFill>
            </a:rPr>
            <a:t>Clean Labs Plastics</a:t>
          </a:r>
          <a:endParaRPr lang="en-GB" sz="3300" kern="1200" dirty="0">
            <a:solidFill>
              <a:schemeClr val="bg1"/>
            </a:solidFill>
          </a:endParaRPr>
        </a:p>
      </dsp:txBody>
      <dsp:txXfrm>
        <a:off x="17406" y="106575"/>
        <a:ext cx="4202055" cy="559471"/>
      </dsp:txXfrm>
    </dsp:sp>
    <dsp:sp modelId="{9E1C847F-221D-4A56-8930-5394C2CA2FF3}">
      <dsp:nvSpPr>
        <dsp:cNvPr id="0" name=""/>
        <dsp:cNvSpPr/>
      </dsp:nvSpPr>
      <dsp:spPr>
        <a:xfrm>
          <a:off x="50461" y="790423"/>
          <a:ext cx="1147115" cy="149754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FF50C-F150-4022-9A83-59E1CE6525E5}">
      <dsp:nvSpPr>
        <dsp:cNvPr id="0" name=""/>
        <dsp:cNvSpPr/>
      </dsp:nvSpPr>
      <dsp:spPr>
        <a:xfrm>
          <a:off x="1334156" y="835360"/>
          <a:ext cx="2852249" cy="1407666"/>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rtl="0">
            <a:lnSpc>
              <a:spcPct val="90000"/>
            </a:lnSpc>
            <a:spcBef>
              <a:spcPct val="0"/>
            </a:spcBef>
            <a:spcAft>
              <a:spcPct val="35000"/>
            </a:spcAft>
            <a:buNone/>
          </a:pPr>
          <a:r>
            <a:rPr lang="en-GB" sz="3000" i="1" kern="1200" dirty="0">
              <a:solidFill>
                <a:schemeClr val="bg1"/>
              </a:solidFill>
            </a:rPr>
            <a:t>Respective items here</a:t>
          </a:r>
        </a:p>
      </dsp:txBody>
      <dsp:txXfrm>
        <a:off x="1402885" y="904089"/>
        <a:ext cx="2714791" cy="12702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F2724-E75F-4B2D-9543-2EDA8C915E75}" type="datetimeFigureOut">
              <a:rPr lang="en-GB" smtClean="0"/>
              <a:t>15/06/2021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AE6B2-FBBE-4A3B-85A6-CBD0B55583DA}" type="slidenum">
              <a:rPr lang="en-GB" smtClean="0"/>
              <a:t>‹#›</a:t>
            </a:fld>
            <a:endParaRPr lang="en-GB"/>
          </a:p>
        </p:txBody>
      </p:sp>
    </p:spTree>
    <p:extLst>
      <p:ext uri="{BB962C8B-B14F-4D97-AF65-F5344CB8AC3E}">
        <p14:creationId xmlns:p14="http://schemas.microsoft.com/office/powerpoint/2010/main" val="87319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s.ac.uk/green/sustainability/laboratories/incentive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bristol.ac.uk/university/experience/bristol-futures/" TargetMode="External"/><Relationship Id="rId4" Type="http://schemas.openxmlformats.org/officeDocument/2006/relationships/hyperlink" Target="http://www.bristol.ac.uk/media-library/sites/university/documents/governance/policies/university-strategy.pdf#page=2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1</a:t>
            </a:fld>
            <a:endParaRPr lang="en-GB"/>
          </a:p>
        </p:txBody>
      </p:sp>
    </p:spTree>
    <p:extLst>
      <p:ext uri="{BB962C8B-B14F-4D97-AF65-F5344CB8AC3E}">
        <p14:creationId xmlns:p14="http://schemas.microsoft.com/office/powerpoint/2010/main" val="104315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Bronze 9-There is a system in place to ensure equipment and lighting are turned off when they are not needed. </a:t>
            </a:r>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10</a:t>
            </a:fld>
            <a:endParaRPr lang="en-GB"/>
          </a:p>
        </p:txBody>
      </p:sp>
    </p:spTree>
    <p:extLst>
      <p:ext uri="{BB962C8B-B14F-4D97-AF65-F5344CB8AC3E}">
        <p14:creationId xmlns:p14="http://schemas.microsoft.com/office/powerpoint/2010/main" val="1511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Bronze 10- Ensure brightness settings and computer time-to-sleep have both been </a:t>
            </a:r>
            <a:r>
              <a:rPr lang="en-US" sz="1200" b="0" i="0" kern="1200" dirty="0" err="1">
                <a:solidFill>
                  <a:schemeClr val="tx1"/>
                </a:solidFill>
                <a:effectLst/>
                <a:latin typeface="+mn-lt"/>
                <a:ea typeface="+mn-ea"/>
                <a:cs typeface="+mn-cs"/>
              </a:rPr>
              <a:t>minimised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Silver 25- Critical data has been backed up, or there is a plan moving forward to ensure it is.</a:t>
            </a:r>
          </a:p>
          <a:p>
            <a:r>
              <a:rPr lang="en-US" sz="1200" b="0" i="0" kern="1200" dirty="0">
                <a:solidFill>
                  <a:schemeClr val="tx1"/>
                </a:solidFill>
                <a:effectLst/>
                <a:latin typeface="+mn-lt"/>
                <a:ea typeface="+mn-ea"/>
                <a:cs typeface="+mn-cs"/>
              </a:rPr>
              <a:t>Gold 39-Computing code has been </a:t>
            </a:r>
            <a:r>
              <a:rPr lang="en-US" sz="1200" b="0" i="0" kern="1200" dirty="0" err="1">
                <a:solidFill>
                  <a:schemeClr val="tx1"/>
                </a:solidFill>
                <a:effectLst/>
                <a:latin typeface="+mn-lt"/>
                <a:ea typeface="+mn-ea"/>
                <a:cs typeface="+mn-cs"/>
              </a:rPr>
              <a:t>optimised</a:t>
            </a:r>
            <a:r>
              <a:rPr lang="en-US" sz="1200" b="0" i="0" kern="1200" dirty="0">
                <a:solidFill>
                  <a:schemeClr val="tx1"/>
                </a:solidFill>
                <a:effectLst/>
                <a:latin typeface="+mn-lt"/>
                <a:ea typeface="+mn-ea"/>
                <a:cs typeface="+mn-cs"/>
              </a:rPr>
              <a:t> and the number of storage clusters has been </a:t>
            </a:r>
            <a:r>
              <a:rPr lang="en-US" sz="1200" b="0" i="0" kern="1200" dirty="0" err="1">
                <a:solidFill>
                  <a:schemeClr val="tx1"/>
                </a:solidFill>
                <a:effectLst/>
                <a:latin typeface="+mn-lt"/>
                <a:ea typeface="+mn-ea"/>
                <a:cs typeface="+mn-cs"/>
              </a:rPr>
              <a:t>optimised</a:t>
            </a:r>
            <a:r>
              <a:rPr lang="en-US" sz="1200" b="0" i="0" kern="1200" dirty="0">
                <a:solidFill>
                  <a:schemeClr val="tx1"/>
                </a:solidFill>
                <a:effectLst/>
                <a:latin typeface="+mn-lt"/>
                <a:ea typeface="+mn-ea"/>
                <a:cs typeface="+mn-cs"/>
              </a:rPr>
              <a:t> to the tasks or schedule of tasks. </a:t>
            </a:r>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11</a:t>
            </a:fld>
            <a:endParaRPr lang="en-GB"/>
          </a:p>
        </p:txBody>
      </p:sp>
    </p:spTree>
    <p:extLst>
      <p:ext uri="{BB962C8B-B14F-4D97-AF65-F5344CB8AC3E}">
        <p14:creationId xmlns:p14="http://schemas.microsoft.com/office/powerpoint/2010/main" val="350219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over the bins that are in your lab and the common items that can be recycled/thrown</a:t>
            </a:r>
            <a:r>
              <a:rPr lang="en-GB" baseline="0" dirty="0"/>
              <a:t> away in them. A waste audit template can be found on the sustainability website.</a:t>
            </a:r>
          </a:p>
          <a:p>
            <a:endParaRPr lang="en-GB" baseline="0" dirty="0"/>
          </a:p>
          <a:p>
            <a:r>
              <a:rPr lang="en-GB" baseline="0" dirty="0"/>
              <a:t>Bronze 1-</a:t>
            </a:r>
            <a:r>
              <a:rPr lang="en-US" sz="1200" b="0" i="0" kern="1200" dirty="0">
                <a:solidFill>
                  <a:schemeClr val="tx1"/>
                </a:solidFill>
                <a:effectLst/>
                <a:latin typeface="+mn-lt"/>
                <a:ea typeface="+mn-ea"/>
                <a:cs typeface="+mn-cs"/>
              </a:rPr>
              <a:t>The lab possesses required waste bins (possibly clinical, glass/sharps, hazardous etc.), as well as recycling/general waste bins with appropriate and clear signage.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Silver 18-There is a minimum of mixing of waste streams in bins (no more than 10%), and lab members are aware of best practice. </a:t>
            </a:r>
          </a:p>
        </p:txBody>
      </p:sp>
      <p:sp>
        <p:nvSpPr>
          <p:cNvPr id="4" name="Slide Number Placeholder 3"/>
          <p:cNvSpPr>
            <a:spLocks noGrp="1"/>
          </p:cNvSpPr>
          <p:nvPr>
            <p:ph type="sldNum" sz="quarter" idx="10"/>
          </p:nvPr>
        </p:nvSpPr>
        <p:spPr/>
        <p:txBody>
          <a:bodyPr/>
          <a:lstStyle/>
          <a:p>
            <a:fld id="{D83AE6B2-FBBE-4A3B-85A6-CBD0B55583DA}" type="slidenum">
              <a:rPr lang="en-GB" smtClean="0"/>
              <a:t>12</a:t>
            </a:fld>
            <a:endParaRPr lang="en-GB"/>
          </a:p>
        </p:txBody>
      </p:sp>
    </p:spTree>
    <p:extLst>
      <p:ext uri="{BB962C8B-B14F-4D97-AF65-F5344CB8AC3E}">
        <p14:creationId xmlns:p14="http://schemas.microsoft.com/office/powerpoint/2010/main" val="107912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333333"/>
                </a:solidFill>
                <a:effectLst/>
                <a:latin typeface="Open Sans"/>
              </a:rPr>
              <a:t>Benefits of signing up to LEAF</a:t>
            </a:r>
          </a:p>
          <a:p>
            <a:pPr algn="l">
              <a:buFont typeface="Arial" panose="020B0604020202020204" pitchFamily="34" charset="0"/>
              <a:buChar char="•"/>
            </a:pPr>
            <a:r>
              <a:rPr lang="en-US" sz="1200" b="0" i="0" dirty="0">
                <a:solidFill>
                  <a:srgbClr val="333333"/>
                </a:solidFill>
                <a:effectLst/>
                <a:latin typeface="Open Sans"/>
              </a:rPr>
              <a:t>Reduce utility costs and environmental footprint</a:t>
            </a:r>
          </a:p>
          <a:p>
            <a:pPr algn="l">
              <a:buFont typeface="Arial" panose="020B0604020202020204" pitchFamily="34" charset="0"/>
              <a:buChar char="•"/>
            </a:pPr>
            <a:r>
              <a:rPr lang="en-US" sz="1200" b="0" i="0" dirty="0">
                <a:solidFill>
                  <a:srgbClr val="333333"/>
                </a:solidFill>
                <a:effectLst/>
                <a:latin typeface="Open Sans"/>
              </a:rPr>
              <a:t>Opportunity for direct savings through our </a:t>
            </a:r>
            <a:r>
              <a:rPr lang="en-US" sz="1200" b="0" i="0" dirty="0">
                <a:solidFill>
                  <a:srgbClr val="0F7CA4"/>
                </a:solidFill>
                <a:effectLst/>
                <a:latin typeface="Open Sans"/>
                <a:hlinkClick r:id="rId3"/>
              </a:rPr>
              <a:t>financial incentive schemes</a:t>
            </a:r>
            <a:endParaRPr lang="en-US" sz="1200" b="0" i="0" dirty="0">
              <a:solidFill>
                <a:srgbClr val="333333"/>
              </a:solidFill>
              <a:effectLst/>
              <a:latin typeface="Open Sans"/>
            </a:endParaRPr>
          </a:p>
          <a:p>
            <a:pPr algn="l">
              <a:buFont typeface="Arial" panose="020B0604020202020204" pitchFamily="34" charset="0"/>
              <a:buChar char="•"/>
            </a:pPr>
            <a:r>
              <a:rPr lang="en-US" sz="1200" b="0" i="0" dirty="0">
                <a:solidFill>
                  <a:srgbClr val="333333"/>
                </a:solidFill>
                <a:effectLst/>
                <a:latin typeface="Open Sans"/>
              </a:rPr>
              <a:t>Ensures health and safety compliance within labs</a:t>
            </a:r>
          </a:p>
          <a:p>
            <a:pPr algn="l">
              <a:buFont typeface="Arial" panose="020B0604020202020204" pitchFamily="34" charset="0"/>
              <a:buChar char="•"/>
            </a:pPr>
            <a:r>
              <a:rPr lang="en-US" sz="1200" b="0" i="0" dirty="0">
                <a:solidFill>
                  <a:srgbClr val="333333"/>
                </a:solidFill>
                <a:effectLst/>
                <a:latin typeface="Open Sans"/>
              </a:rPr>
              <a:t>Increases research efficiency </a:t>
            </a:r>
          </a:p>
          <a:p>
            <a:pPr algn="l">
              <a:buFont typeface="Arial" panose="020B0604020202020204" pitchFamily="34" charset="0"/>
              <a:buChar char="•"/>
            </a:pPr>
            <a:r>
              <a:rPr lang="en-US" sz="1200" b="0" i="0" dirty="0">
                <a:solidFill>
                  <a:srgbClr val="333333"/>
                </a:solidFill>
                <a:effectLst/>
                <a:latin typeface="Open Sans"/>
              </a:rPr>
              <a:t>Provides recognition for individual labs and the University on a national stage</a:t>
            </a:r>
          </a:p>
          <a:p>
            <a:pPr algn="l">
              <a:buFont typeface="Arial" panose="020B0604020202020204" pitchFamily="34" charset="0"/>
              <a:buChar char="•"/>
            </a:pPr>
            <a:r>
              <a:rPr lang="en-US" sz="1200" b="0" i="0" dirty="0">
                <a:solidFill>
                  <a:srgbClr val="333333"/>
                </a:solidFill>
                <a:effectLst/>
                <a:latin typeface="Open Sans"/>
              </a:rPr>
              <a:t>Enables a bottom-up sustainability movement </a:t>
            </a:r>
          </a:p>
          <a:p>
            <a:pPr algn="l">
              <a:buFont typeface="Arial" panose="020B0604020202020204" pitchFamily="34" charset="0"/>
              <a:buChar char="•"/>
            </a:pPr>
            <a:r>
              <a:rPr lang="en-US" sz="1200" b="0" i="0" dirty="0">
                <a:solidFill>
                  <a:srgbClr val="333333"/>
                </a:solidFill>
                <a:effectLst/>
                <a:latin typeface="Open Sans"/>
              </a:rPr>
              <a:t>Integrates different labs and departments</a:t>
            </a:r>
          </a:p>
          <a:p>
            <a:pPr algn="l">
              <a:buFont typeface="Arial" panose="020B0604020202020204" pitchFamily="34" charset="0"/>
              <a:buChar char="•"/>
            </a:pPr>
            <a:r>
              <a:rPr lang="en-US" sz="1200" b="0" i="0" dirty="0">
                <a:solidFill>
                  <a:srgbClr val="333333"/>
                </a:solidFill>
                <a:effectLst/>
                <a:latin typeface="Open Sans"/>
              </a:rPr>
              <a:t>Practice-based learning experiences that improve professional skills and employability</a:t>
            </a:r>
          </a:p>
          <a:p>
            <a:pPr algn="l">
              <a:buFont typeface="Arial" panose="020B0604020202020204" pitchFamily="34" charset="0"/>
              <a:buChar char="•"/>
            </a:pPr>
            <a:r>
              <a:rPr lang="en-US" sz="1200" b="0" i="0" dirty="0">
                <a:solidFill>
                  <a:srgbClr val="333333"/>
                </a:solidFill>
                <a:effectLst/>
                <a:latin typeface="Open Sans"/>
              </a:rPr>
              <a:t>Strengthens relationships between Estates, lab users and other stakeholders. </a:t>
            </a:r>
          </a:p>
          <a:p>
            <a:pPr algn="l">
              <a:buFont typeface="Arial" panose="020B0604020202020204" pitchFamily="34" charset="0"/>
              <a:buChar char="•"/>
            </a:pPr>
            <a:r>
              <a:rPr lang="en-US" sz="1200" b="0" i="0" dirty="0">
                <a:solidFill>
                  <a:srgbClr val="333333"/>
                </a:solidFill>
                <a:effectLst/>
                <a:latin typeface="Open Sans"/>
              </a:rPr>
              <a:t>Aligns your research with the </a:t>
            </a:r>
            <a:r>
              <a:rPr lang="en-US" sz="1200" b="0" i="0" dirty="0">
                <a:solidFill>
                  <a:srgbClr val="0F7CA4"/>
                </a:solidFill>
                <a:effectLst/>
                <a:latin typeface="Open Sans"/>
                <a:hlinkClick r:id="rId4"/>
              </a:rPr>
              <a:t>University strategy</a:t>
            </a:r>
            <a:r>
              <a:rPr lang="en-US" sz="1200" b="0" i="0" dirty="0">
                <a:solidFill>
                  <a:srgbClr val="333333"/>
                </a:solidFill>
                <a:effectLst/>
                <a:latin typeface="Open Sans"/>
              </a:rPr>
              <a:t> and </a:t>
            </a:r>
            <a:r>
              <a:rPr lang="en-US" sz="1200" b="0" i="0" dirty="0">
                <a:solidFill>
                  <a:srgbClr val="0F7CA4"/>
                </a:solidFill>
                <a:effectLst/>
                <a:latin typeface="Open Sans"/>
                <a:hlinkClick r:id="rId5"/>
              </a:rPr>
              <a:t>Bristol Futures</a:t>
            </a:r>
            <a:endParaRPr lang="en-US" sz="1200" b="0" i="0" dirty="0">
              <a:solidFill>
                <a:srgbClr val="333333"/>
              </a:solidFill>
              <a:effectLst/>
              <a:latin typeface="Open Sans"/>
            </a:endParaRPr>
          </a:p>
          <a:p>
            <a:pPr algn="l">
              <a:buFont typeface="Arial" panose="020B0604020202020204" pitchFamily="34" charset="0"/>
              <a:buChar char="•"/>
            </a:pPr>
            <a:r>
              <a:rPr lang="en-US" sz="1200" b="0" i="0" dirty="0">
                <a:solidFill>
                  <a:srgbClr val="333333"/>
                </a:solidFill>
                <a:effectLst/>
                <a:latin typeface="Open Sans"/>
              </a:rPr>
              <a:t>Provides chances of gaining additional research funding</a:t>
            </a:r>
          </a:p>
          <a:p>
            <a:pPr algn="l">
              <a:buFont typeface="Arial" panose="020B0604020202020204" pitchFamily="34" charset="0"/>
              <a:buChar char="•"/>
            </a:pPr>
            <a:r>
              <a:rPr lang="en-US" sz="1200" b="0" i="0" dirty="0">
                <a:solidFill>
                  <a:srgbClr val="333333"/>
                </a:solidFill>
                <a:effectLst/>
                <a:latin typeface="Open Sans"/>
              </a:rPr>
              <a:t>Improves student experience via volunteering opportunities as LEAF Project Assistants</a:t>
            </a:r>
          </a:p>
          <a:p>
            <a:pPr algn="l">
              <a:buFont typeface="Arial" panose="020B0604020202020204" pitchFamily="34" charset="0"/>
              <a:buChar char="•"/>
            </a:pPr>
            <a:r>
              <a:rPr lang="en-US" sz="1200" b="0" i="0" dirty="0">
                <a:solidFill>
                  <a:srgbClr val="333333"/>
                </a:solidFill>
                <a:effectLst/>
                <a:latin typeface="Open Sans"/>
              </a:rPr>
              <a:t>Inter-lab and inter-departmental benchmarking</a:t>
            </a:r>
          </a:p>
          <a:p>
            <a:pPr algn="l">
              <a:buFont typeface="Arial" panose="020B0604020202020204" pitchFamily="34" charset="0"/>
              <a:buChar char="•"/>
            </a:pPr>
            <a:r>
              <a:rPr lang="en-US" sz="1200" b="0" i="0" dirty="0">
                <a:solidFill>
                  <a:srgbClr val="333333"/>
                </a:solidFill>
                <a:effectLst/>
                <a:latin typeface="Open Sans"/>
              </a:rPr>
              <a:t>Creates a better understanding within our community of our science buildings and operations</a:t>
            </a:r>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2</a:t>
            </a:fld>
            <a:endParaRPr lang="en-GB"/>
          </a:p>
        </p:txBody>
      </p:sp>
    </p:spTree>
    <p:extLst>
      <p:ext uri="{BB962C8B-B14F-4D97-AF65-F5344CB8AC3E}">
        <p14:creationId xmlns:p14="http://schemas.microsoft.com/office/powerpoint/2010/main" val="17260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LEAF teams are given a list of environmental activities in the form of an online workbook broken down into Bronze, Silver and Bonus categories to complete. Each activity is a clear, easy to implement action. Every activity in 'Bronze' or 'Silver' must be completed in order to achieve that accreditation level. Each activity is scored, and depending on the number of activities that are completed and the number of points scored teams can achieve either the 'Gold' or 'Platinum' awards. </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Special Awards:</a:t>
            </a:r>
            <a:r>
              <a:rPr lang="en-US" dirty="0"/>
              <a:t> In addition to the above we also have special awards, Labs Environmental Hero, Labs Community Action, Labs Innovation for Engagement Award Labs Community Action Award.</a:t>
            </a:r>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3</a:t>
            </a:fld>
            <a:endParaRPr lang="en-GB"/>
          </a:p>
        </p:txBody>
      </p:sp>
    </p:spTree>
    <p:extLst>
      <p:ext uri="{BB962C8B-B14F-4D97-AF65-F5344CB8AC3E}">
        <p14:creationId xmlns:p14="http://schemas.microsoft.com/office/powerpoint/2010/main" val="189601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Bronze 4 -</a:t>
            </a:r>
            <a:r>
              <a:rPr lang="en-GB" baseline="0" dirty="0"/>
              <a:t> </a:t>
            </a:r>
            <a:r>
              <a:rPr lang="en-US" sz="1200" b="0" i="0" kern="1200" dirty="0">
                <a:solidFill>
                  <a:schemeClr val="tx1"/>
                </a:solidFill>
                <a:effectLst/>
                <a:latin typeface="+mn-lt"/>
                <a:ea typeface="+mn-ea"/>
                <a:cs typeface="+mn-cs"/>
              </a:rPr>
              <a:t>At least one person has been nominated to lead on efficient and sustainable practices (e.g. green champion). Completion of this criteria requires continuity of the role to be established.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[Place the star at the level your team is hoping to achieve]</a:t>
            </a:r>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4</a:t>
            </a:fld>
            <a:endParaRPr lang="en-GB"/>
          </a:p>
        </p:txBody>
      </p:sp>
    </p:spTree>
    <p:extLst>
      <p:ext uri="{BB962C8B-B14F-4D97-AF65-F5344CB8AC3E}">
        <p14:creationId xmlns:p14="http://schemas.microsoft.com/office/powerpoint/2010/main" val="191931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Bronze 11-All samples and chemical containers have legible labels or there is a system in place to ensure that, in future, all samples will be consistently labelled. </a:t>
            </a:r>
          </a:p>
          <a:p>
            <a:endParaRPr lang="en-GB" baseline="0" dirty="0"/>
          </a:p>
          <a:p>
            <a:r>
              <a:rPr lang="en-GB" baseline="0" dirty="0"/>
              <a:t>Bronze 12-</a:t>
            </a:r>
            <a:r>
              <a:rPr lang="en-US" sz="1200" b="0" i="0" kern="1200" dirty="0">
                <a:solidFill>
                  <a:schemeClr val="tx1"/>
                </a:solidFill>
                <a:effectLst/>
                <a:latin typeface="+mn-lt"/>
                <a:ea typeface="+mn-ea"/>
                <a:cs typeface="+mn-cs"/>
              </a:rPr>
              <a:t>The lab has a system in place for sharing chemicals between users within the lab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Silver 27</a:t>
            </a:r>
            <a:r>
              <a:rPr lang="en-GB" baseline="0" dirty="0"/>
              <a:t> –</a:t>
            </a:r>
            <a:r>
              <a:rPr lang="en-US" sz="1200" b="0" i="0" kern="1200" dirty="0">
                <a:solidFill>
                  <a:schemeClr val="tx1"/>
                </a:solidFill>
                <a:effectLst/>
                <a:latin typeface="+mn-lt"/>
                <a:ea typeface="+mn-ea"/>
                <a:cs typeface="+mn-cs"/>
              </a:rPr>
              <a:t>The 12 Principles of Green Chemistry have been considered and if feasible, implemented for current lab members and communicated to the new members. </a:t>
            </a:r>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5</a:t>
            </a:fld>
            <a:endParaRPr lang="en-GB"/>
          </a:p>
        </p:txBody>
      </p:sp>
    </p:spTree>
    <p:extLst>
      <p:ext uri="{BB962C8B-B14F-4D97-AF65-F5344CB8AC3E}">
        <p14:creationId xmlns:p14="http://schemas.microsoft.com/office/powerpoint/2010/main" val="977551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Bronze 7-Heat sources on cold storage equipment are not blocked and any filters are cleaned regularly.</a:t>
            </a:r>
          </a:p>
          <a:p>
            <a:r>
              <a:rPr lang="en-US" sz="1200" b="0" i="0" kern="1200" dirty="0">
                <a:solidFill>
                  <a:schemeClr val="tx1"/>
                </a:solidFill>
                <a:effectLst/>
                <a:latin typeface="+mn-lt"/>
                <a:ea typeface="+mn-ea"/>
                <a:cs typeface="+mn-cs"/>
              </a:rPr>
              <a:t>Bronze 8- Cold storage, ovens, or incubators operate only when as full as possible.</a:t>
            </a:r>
          </a:p>
          <a:p>
            <a:r>
              <a:rPr lang="en-US" sz="1200" b="0" i="0" kern="1200" dirty="0">
                <a:solidFill>
                  <a:schemeClr val="tx1"/>
                </a:solidFill>
                <a:effectLst/>
                <a:latin typeface="+mn-lt"/>
                <a:ea typeface="+mn-ea"/>
                <a:cs typeface="+mn-cs"/>
              </a:rPr>
              <a:t>Silver 21- Freezers, fridges and LN2 </a:t>
            </a:r>
            <a:r>
              <a:rPr lang="en-US" sz="1200" b="0" i="0" kern="1200" dirty="0" err="1">
                <a:solidFill>
                  <a:schemeClr val="tx1"/>
                </a:solidFill>
                <a:effectLst/>
                <a:latin typeface="+mn-lt"/>
                <a:ea typeface="+mn-ea"/>
                <a:cs typeface="+mn-cs"/>
              </a:rPr>
              <a:t>dewars</a:t>
            </a:r>
            <a:r>
              <a:rPr lang="en-US" sz="1200" b="0" i="0" kern="1200" dirty="0">
                <a:solidFill>
                  <a:schemeClr val="tx1"/>
                </a:solidFill>
                <a:effectLst/>
                <a:latin typeface="+mn-lt"/>
                <a:ea typeface="+mn-ea"/>
                <a:cs typeface="+mn-cs"/>
              </a:rPr>
              <a:t> are maintained or there is a plan in place going forward to achieve this. This includes defrosted units, functioning seals and clean filters for ULT freezers. </a:t>
            </a:r>
          </a:p>
          <a:p>
            <a:r>
              <a:rPr lang="en-US" sz="1200" b="0" i="0" kern="1200" dirty="0">
                <a:solidFill>
                  <a:schemeClr val="tx1"/>
                </a:solidFill>
                <a:effectLst/>
                <a:latin typeface="+mn-lt"/>
                <a:ea typeface="+mn-ea"/>
                <a:cs typeface="+mn-cs"/>
              </a:rPr>
              <a:t>Silver 24-Where feasible, freezers and fridges have temperatures raised and ovens have had temperatures lowered.</a:t>
            </a:r>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6</a:t>
            </a:fld>
            <a:endParaRPr lang="en-GB"/>
          </a:p>
        </p:txBody>
      </p:sp>
    </p:spTree>
    <p:extLst>
      <p:ext uri="{BB962C8B-B14F-4D97-AF65-F5344CB8AC3E}">
        <p14:creationId xmlns:p14="http://schemas.microsoft.com/office/powerpoint/2010/main" val="78535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Equipment is only run when full. Ovens have temperatures decreased.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7</a:t>
            </a:fld>
            <a:endParaRPr lang="en-GB"/>
          </a:p>
        </p:txBody>
      </p:sp>
    </p:spTree>
    <p:extLst>
      <p:ext uri="{BB962C8B-B14F-4D97-AF65-F5344CB8AC3E}">
        <p14:creationId xmlns:p14="http://schemas.microsoft.com/office/powerpoint/2010/main" val="3043650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Silver 31- Fume cupboards and Local Exhaust Ventilation (LEV) equipment is not being </a:t>
            </a:r>
            <a:r>
              <a:rPr lang="en-US" sz="1200" b="0" i="0" kern="1200" dirty="0" err="1">
                <a:solidFill>
                  <a:schemeClr val="tx1"/>
                </a:solidFill>
                <a:effectLst/>
                <a:latin typeface="+mn-lt"/>
                <a:ea typeface="+mn-ea"/>
                <a:cs typeface="+mn-cs"/>
              </a:rPr>
              <a:t>utilised</a:t>
            </a:r>
            <a:r>
              <a:rPr lang="en-US" sz="1200" b="0" i="0" kern="1200" dirty="0">
                <a:solidFill>
                  <a:schemeClr val="tx1"/>
                </a:solidFill>
                <a:effectLst/>
                <a:latin typeface="+mn-lt"/>
                <a:ea typeface="+mn-ea"/>
                <a:cs typeface="+mn-cs"/>
              </a:rPr>
              <a:t> for extended storage and nothing impedes internal airflow. </a:t>
            </a:r>
          </a:p>
          <a:p>
            <a:r>
              <a:rPr lang="en-US" sz="1200" b="0" i="0" kern="1200" dirty="0">
                <a:solidFill>
                  <a:schemeClr val="tx1"/>
                </a:solidFill>
                <a:effectLst/>
                <a:latin typeface="+mn-lt"/>
                <a:ea typeface="+mn-ea"/>
                <a:cs typeface="+mn-cs"/>
              </a:rPr>
              <a:t>Silver 32- Users have </a:t>
            </a:r>
            <a:r>
              <a:rPr lang="en-US" sz="1200" b="0" i="0" kern="1200" dirty="0" err="1">
                <a:solidFill>
                  <a:schemeClr val="tx1"/>
                </a:solidFill>
                <a:effectLst/>
                <a:latin typeface="+mn-lt"/>
                <a:ea typeface="+mn-ea"/>
                <a:cs typeface="+mn-cs"/>
              </a:rPr>
              <a:t>have</a:t>
            </a:r>
            <a:r>
              <a:rPr lang="en-US" sz="1200" b="0" i="0" kern="1200" dirty="0">
                <a:solidFill>
                  <a:schemeClr val="tx1"/>
                </a:solidFill>
                <a:effectLst/>
                <a:latin typeface="+mn-lt"/>
                <a:ea typeface="+mn-ea"/>
                <a:cs typeface="+mn-cs"/>
              </a:rPr>
              <a:t> improved sash lowering of fume cupboards and/or turn safety cabinets off when finished (80% effective).</a:t>
            </a:r>
          </a:p>
          <a:p>
            <a:r>
              <a:rPr lang="en-US" sz="1200" b="0" i="0" kern="1200" dirty="0">
                <a:solidFill>
                  <a:schemeClr val="tx1"/>
                </a:solidFill>
                <a:effectLst/>
                <a:latin typeface="+mn-lt"/>
                <a:ea typeface="+mn-ea"/>
                <a:cs typeface="+mn-cs"/>
              </a:rPr>
              <a:t>Gold 44- The lab has engaged and implemented actions via Estates on lowering fume cupboard flow rates and laboratory air change rates and/or removing unnecessary ducted extracts from safety cabinets and fume cupboards to become recirculating.</a:t>
            </a:r>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8</a:t>
            </a:fld>
            <a:endParaRPr lang="en-GB"/>
          </a:p>
        </p:txBody>
      </p:sp>
    </p:spTree>
    <p:extLst>
      <p:ext uri="{BB962C8B-B14F-4D97-AF65-F5344CB8AC3E}">
        <p14:creationId xmlns:p14="http://schemas.microsoft.com/office/powerpoint/2010/main" val="4251073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Bronze 15-</a:t>
            </a:r>
            <a:r>
              <a:rPr lang="en-US" sz="1200" b="0" i="0" kern="1200" dirty="0">
                <a:solidFill>
                  <a:schemeClr val="tx1"/>
                </a:solidFill>
                <a:effectLst/>
                <a:latin typeface="+mn-lt"/>
                <a:ea typeface="+mn-ea"/>
                <a:cs typeface="+mn-cs"/>
              </a:rPr>
              <a:t>The lab is aware of any negative (or positive) pressure required and these are correctly maintained. Users have reported any issues with pressures, excess heating or cooling, or any other relevant issue to Estates. </a:t>
            </a:r>
            <a:endParaRPr lang="en-GB" dirty="0"/>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9</a:t>
            </a:fld>
            <a:endParaRPr lang="en-GB"/>
          </a:p>
        </p:txBody>
      </p:sp>
    </p:spTree>
    <p:extLst>
      <p:ext uri="{BB962C8B-B14F-4D97-AF65-F5344CB8AC3E}">
        <p14:creationId xmlns:p14="http://schemas.microsoft.com/office/powerpoint/2010/main" val="4230467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511F64-5807-4E1F-842D-D7E78D527757}"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21063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511F64-5807-4E1F-842D-D7E78D527757}"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96796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511F64-5807-4E1F-842D-D7E78D527757}"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316111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511F64-5807-4E1F-842D-D7E78D527757}"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162530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11F64-5807-4E1F-842D-D7E78D527757}"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398530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511F64-5807-4E1F-842D-D7E78D527757}" type="datetimeFigureOut">
              <a:rPr lang="en-GB" smtClean="0"/>
              <a:t>15/06/2021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31583548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511F64-5807-4E1F-842D-D7E78D527757}" type="datetimeFigureOut">
              <a:rPr lang="en-GB" smtClean="0"/>
              <a:t>15/06/2021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42477690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511F64-5807-4E1F-842D-D7E78D527757}" type="datetimeFigureOut">
              <a:rPr lang="en-GB" smtClean="0"/>
              <a:t>15/06/2021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158605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11F64-5807-4E1F-842D-D7E78D527757}" type="datetimeFigureOut">
              <a:rPr lang="en-GB" smtClean="0"/>
              <a:t>15/06/2021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200897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11F64-5807-4E1F-842D-D7E78D527757}" type="datetimeFigureOut">
              <a:rPr lang="en-GB" smtClean="0"/>
              <a:t>15/06/2021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39839888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11F64-5807-4E1F-842D-D7E78D527757}" type="datetimeFigureOut">
              <a:rPr lang="en-GB" smtClean="0"/>
              <a:t>15/06/2021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141187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11F64-5807-4E1F-842D-D7E78D527757}" type="datetimeFigureOut">
              <a:rPr lang="en-GB" smtClean="0"/>
              <a:t>15/06/2021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827A5-758D-419A-A54F-785051FC2FE1}" type="slidenum">
              <a:rPr lang="en-GB" smtClean="0"/>
              <a:t>‹#›</a:t>
            </a:fld>
            <a:endParaRPr lang="en-GB"/>
          </a:p>
        </p:txBody>
      </p:sp>
    </p:spTree>
    <p:extLst>
      <p:ext uri="{BB962C8B-B14F-4D97-AF65-F5344CB8AC3E}">
        <p14:creationId xmlns:p14="http://schemas.microsoft.com/office/powerpoint/2010/main" val="2331003157"/>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2.xml"/><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diagramData" Target="../diagrams/data1.xml"/><Relationship Id="rId21" Type="http://schemas.openxmlformats.org/officeDocument/2006/relationships/image" Target="../media/image11.pn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7.png"/><Relationship Id="rId2" Type="http://schemas.openxmlformats.org/officeDocument/2006/relationships/notesSlide" Target="../notesSlides/notesSlide3.xml"/><Relationship Id="rId16" Type="http://schemas.openxmlformats.org/officeDocument/2006/relationships/image" Target="../media/image6.png"/><Relationship Id="rId20" Type="http://schemas.openxmlformats.org/officeDocument/2006/relationships/image" Target="../media/image10.sv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5.png"/><Relationship Id="rId10" Type="http://schemas.openxmlformats.org/officeDocument/2006/relationships/diagramQuickStyle" Target="../diagrams/quickStyle2.xml"/><Relationship Id="rId19"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4.png"/><Relationship Id="rId22"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1447" y="1054416"/>
            <a:ext cx="6909105" cy="754821"/>
          </a:xfrm>
        </p:spPr>
        <p:txBody>
          <a:bodyPr>
            <a:normAutofit fontScale="90000"/>
          </a:bodyPr>
          <a:lstStyle/>
          <a:p>
            <a:r>
              <a:rPr lang="en-GB" sz="4400" b="1" dirty="0">
                <a:solidFill>
                  <a:schemeClr val="accent1"/>
                </a:solidFill>
                <a:latin typeface="Ebrima" panose="02000000000000000000" pitchFamily="2" charset="0"/>
                <a:ea typeface="Ebrima" panose="02000000000000000000" pitchFamily="2" charset="0"/>
                <a:cs typeface="Ebrima" panose="02000000000000000000" pitchFamily="2" charset="0"/>
              </a:rPr>
              <a:t>Laboratory Efficiency Assessment Framework</a:t>
            </a:r>
            <a:br>
              <a:rPr lang="en-GB" sz="4400"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n-GB" sz="4400" b="1" dirty="0">
                <a:solidFill>
                  <a:schemeClr val="accent1"/>
                </a:solidFill>
                <a:latin typeface="Ebrima" panose="02000000000000000000" pitchFamily="2" charset="0"/>
                <a:ea typeface="Ebrima" panose="02000000000000000000" pitchFamily="2" charset="0"/>
                <a:cs typeface="Ebrima" panose="02000000000000000000" pitchFamily="2" charset="0"/>
              </a:rPr>
              <a:t>(LEAF) </a:t>
            </a:r>
          </a:p>
        </p:txBody>
      </p:sp>
      <p:sp>
        <p:nvSpPr>
          <p:cNvPr id="3" name="Subtitle 2"/>
          <p:cNvSpPr>
            <a:spLocks noGrp="1"/>
          </p:cNvSpPr>
          <p:nvPr>
            <p:ph type="subTitle" idx="1"/>
          </p:nvPr>
        </p:nvSpPr>
        <p:spPr>
          <a:xfrm>
            <a:off x="3737965" y="2008879"/>
            <a:ext cx="4716068" cy="1420121"/>
          </a:xfrm>
        </p:spPr>
        <p:txBody>
          <a:bodyPr>
            <a:normAutofit/>
          </a:bodyPr>
          <a:lstStyle/>
          <a:p>
            <a:r>
              <a:rPr lang="en-US" sz="1800" dirty="0">
                <a:latin typeface="Ebrima" panose="02000000000000000000" pitchFamily="2" charset="0"/>
                <a:ea typeface="Ebrima" panose="02000000000000000000" pitchFamily="2" charset="0"/>
                <a:cs typeface="Ebrima" panose="02000000000000000000" pitchFamily="2" charset="0"/>
              </a:rPr>
              <a:t>LEAF helps make labs more sustainable Achieve Green Lab Accreditation by completing a guided workbook.</a:t>
            </a:r>
          </a:p>
          <a:p>
            <a:pPr algn="l"/>
            <a:endParaRPr lang="en-US" sz="12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334" y="2954905"/>
            <a:ext cx="3799329" cy="3790876"/>
          </a:xfrm>
          <a:prstGeom prst="rect">
            <a:avLst/>
          </a:prstGeom>
        </p:spPr>
      </p:pic>
    </p:spTree>
    <p:extLst>
      <p:ext uri="{BB962C8B-B14F-4D97-AF65-F5344CB8AC3E}">
        <p14:creationId xmlns:p14="http://schemas.microsoft.com/office/powerpoint/2010/main" val="185653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072" y="195068"/>
            <a:ext cx="5156835" cy="788670"/>
          </a:xfrm>
        </p:spPr>
        <p:txBody>
          <a:bodyPr>
            <a:normAutofit/>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Lighting</a:t>
            </a:r>
          </a:p>
        </p:txBody>
      </p:sp>
      <p:pic>
        <p:nvPicPr>
          <p:cNvPr id="5" name="Picture 4">
            <a:extLst>
              <a:ext uri="{FF2B5EF4-FFF2-40B4-BE49-F238E27FC236}">
                <a16:creationId xmlns:a16="http://schemas.microsoft.com/office/drawing/2014/main" id="{13CF4B85-83FD-4F6F-945A-613FBA0D7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047" y="815248"/>
            <a:ext cx="6956284" cy="54533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72" y="3790517"/>
            <a:ext cx="3458987" cy="2478080"/>
          </a:xfrm>
          <a:prstGeom prst="rect">
            <a:avLst/>
          </a:prstGeom>
        </p:spPr>
      </p:pic>
    </p:spTree>
    <p:extLst>
      <p:ext uri="{BB962C8B-B14F-4D97-AF65-F5344CB8AC3E}">
        <p14:creationId xmlns:p14="http://schemas.microsoft.com/office/powerpoint/2010/main" val="423792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563" y="311087"/>
            <a:ext cx="5156835" cy="788670"/>
          </a:xfrm>
        </p:spPr>
        <p:txBody>
          <a:bodyPr>
            <a:normAutofit/>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IT </a:t>
            </a:r>
          </a:p>
        </p:txBody>
      </p:sp>
      <p:pic>
        <p:nvPicPr>
          <p:cNvPr id="1026" name="Picture 2" descr="Image result for Code">
            <a:extLst>
              <a:ext uri="{FF2B5EF4-FFF2-40B4-BE49-F238E27FC236}">
                <a16:creationId xmlns:a16="http://schemas.microsoft.com/office/drawing/2014/main" id="{125C64BB-9DA6-466D-8E55-4E12742135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63" y="1469106"/>
            <a:ext cx="5238437" cy="34879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6B280A-CFB4-4913-A199-0324A34E5BB3}"/>
              </a:ext>
            </a:extLst>
          </p:cNvPr>
          <p:cNvSpPr txBox="1"/>
          <p:nvPr/>
        </p:nvSpPr>
        <p:spPr>
          <a:xfrm>
            <a:off x="6096000" y="1469106"/>
            <a:ext cx="4133927" cy="2462213"/>
          </a:xfrm>
          <a:prstGeom prst="rect">
            <a:avLst/>
          </a:prstGeom>
          <a:noFill/>
        </p:spPr>
        <p:txBody>
          <a:bodyPr wrap="square" rtlCol="0">
            <a:spAutoFit/>
          </a:bodyPr>
          <a:lstStyle/>
          <a:p>
            <a:r>
              <a:rPr lang="en-GB" sz="2200" b="1" dirty="0">
                <a:latin typeface="Ebrima" panose="02000000000000000000" pitchFamily="2" charset="0"/>
                <a:ea typeface="Ebrima" panose="02000000000000000000" pitchFamily="2" charset="0"/>
                <a:cs typeface="Ebrima" panose="02000000000000000000" pitchFamily="2" charset="0"/>
              </a:rPr>
              <a:t>Be sure to: </a:t>
            </a:r>
          </a:p>
          <a:p>
            <a:pPr marL="285750" indent="-285750">
              <a:buFont typeface="Arial" panose="020B0604020202020204" pitchFamily="34" charset="0"/>
              <a:buChar char="•"/>
            </a:pPr>
            <a:r>
              <a:rPr lang="en-GB" sz="2200" dirty="0">
                <a:latin typeface="Ebrima" panose="02000000000000000000" pitchFamily="2" charset="0"/>
                <a:ea typeface="Ebrima" panose="02000000000000000000" pitchFamily="2" charset="0"/>
                <a:cs typeface="Ebrima" panose="02000000000000000000" pitchFamily="2" charset="0"/>
              </a:rPr>
              <a:t>Losses of data can be devastating</a:t>
            </a:r>
          </a:p>
          <a:p>
            <a:pPr marL="285750" indent="-285750">
              <a:buFont typeface="Arial" panose="020B0604020202020204" pitchFamily="34" charset="0"/>
              <a:buChar char="•"/>
            </a:pPr>
            <a:r>
              <a:rPr lang="en-GB" sz="2200" dirty="0">
                <a:latin typeface="Ebrima" panose="02000000000000000000" pitchFamily="2" charset="0"/>
                <a:ea typeface="Ebrima" panose="02000000000000000000" pitchFamily="2" charset="0"/>
                <a:cs typeface="Ebrima" panose="02000000000000000000" pitchFamily="2" charset="0"/>
              </a:rPr>
              <a:t>Reducing the screen brightness and optimising code can be effective ways to reduce energy consumption.</a:t>
            </a:r>
          </a:p>
        </p:txBody>
      </p:sp>
    </p:spTree>
    <p:extLst>
      <p:ext uri="{BB962C8B-B14F-4D97-AF65-F5344CB8AC3E}">
        <p14:creationId xmlns:p14="http://schemas.microsoft.com/office/powerpoint/2010/main" val="200771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8" y="211935"/>
            <a:ext cx="5156835" cy="788670"/>
          </a:xfrm>
        </p:spPr>
        <p:txBody>
          <a:bodyPr>
            <a:normAutofit fontScale="90000"/>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Waste and Recycling</a:t>
            </a:r>
          </a:p>
        </p:txBody>
      </p:sp>
      <p:graphicFrame>
        <p:nvGraphicFramePr>
          <p:cNvPr id="16" name="Diagram 15"/>
          <p:cNvGraphicFramePr/>
          <p:nvPr>
            <p:extLst>
              <p:ext uri="{D42A27DB-BD31-4B8C-83A1-F6EECF244321}">
                <p14:modId xmlns:p14="http://schemas.microsoft.com/office/powerpoint/2010/main" val="899667852"/>
              </p:ext>
            </p:extLst>
          </p:nvPr>
        </p:nvGraphicFramePr>
        <p:xfrm>
          <a:off x="987978" y="1067769"/>
          <a:ext cx="4236867" cy="2377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extLst>
              <p:ext uri="{D42A27DB-BD31-4B8C-83A1-F6EECF244321}">
                <p14:modId xmlns:p14="http://schemas.microsoft.com/office/powerpoint/2010/main" val="2169111667"/>
              </p:ext>
            </p:extLst>
          </p:nvPr>
        </p:nvGraphicFramePr>
        <p:xfrm>
          <a:off x="987978" y="3879184"/>
          <a:ext cx="4236867" cy="2377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Diagram 18"/>
          <p:cNvGraphicFramePr/>
          <p:nvPr>
            <p:extLst>
              <p:ext uri="{D42A27DB-BD31-4B8C-83A1-F6EECF244321}">
                <p14:modId xmlns:p14="http://schemas.microsoft.com/office/powerpoint/2010/main" val="3628750740"/>
              </p:ext>
            </p:extLst>
          </p:nvPr>
        </p:nvGraphicFramePr>
        <p:xfrm>
          <a:off x="6896095" y="1067769"/>
          <a:ext cx="4236867" cy="23771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0" name="Diagram 19"/>
          <p:cNvGraphicFramePr/>
          <p:nvPr>
            <p:extLst>
              <p:ext uri="{D42A27DB-BD31-4B8C-83A1-F6EECF244321}">
                <p14:modId xmlns:p14="http://schemas.microsoft.com/office/powerpoint/2010/main" val="2817375508"/>
              </p:ext>
            </p:extLst>
          </p:nvPr>
        </p:nvGraphicFramePr>
        <p:xfrm>
          <a:off x="6896094" y="3814329"/>
          <a:ext cx="4236867" cy="237713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30277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1541" y="753051"/>
            <a:ext cx="5034151" cy="4193456"/>
          </a:xfrm>
          <a:prstGeom prst="rect">
            <a:avLst/>
          </a:prstGeom>
          <a:noFill/>
        </p:spPr>
        <p:txBody>
          <a:bodyPr wrap="square" rtlCol="0">
            <a:spAutoFit/>
          </a:bodyPr>
          <a:lstStyle/>
          <a:p>
            <a:r>
              <a:rPr lang="en-US" b="1" dirty="0">
                <a:solidFill>
                  <a:schemeClr val="accent2"/>
                </a:solidFill>
                <a:latin typeface="Ebrima" panose="02000000000000000000" pitchFamily="2" charset="0"/>
                <a:ea typeface="Ebrima" panose="02000000000000000000" pitchFamily="2" charset="0"/>
                <a:cs typeface="Ebrima" panose="02000000000000000000" pitchFamily="2" charset="0"/>
              </a:rPr>
              <a:t>Why we need LEAF:</a:t>
            </a:r>
          </a:p>
          <a:p>
            <a:endParaRPr lang="en-US" sz="1050" b="1" dirty="0">
              <a:solidFill>
                <a:schemeClr val="accent2"/>
              </a:solidFill>
              <a:latin typeface="Ebrima" panose="02000000000000000000" pitchFamily="2" charset="0"/>
              <a:ea typeface="Ebrima" panose="02000000000000000000" pitchFamily="2" charset="0"/>
              <a:cs typeface="Ebrima" panose="02000000000000000000" pitchFamily="2" charset="0"/>
            </a:endParaRPr>
          </a:p>
          <a:p>
            <a:pPr lvl="0">
              <a:buFont typeface="Arial" panose="020B0604020202020204" pitchFamily="34" charset="0"/>
              <a:buChar char="•"/>
            </a:pPr>
            <a:r>
              <a:rPr lang="en-US" sz="1600" dirty="0">
                <a:solidFill>
                  <a:srgbClr val="333333"/>
                </a:solidFill>
                <a:latin typeface="Ebrima" panose="02000000000000000000" pitchFamily="2" charset="0"/>
                <a:ea typeface="Ebrima" panose="02000000000000000000" pitchFamily="2" charset="0"/>
                <a:cs typeface="Ebrima" panose="02000000000000000000" pitchFamily="2" charset="0"/>
              </a:rPr>
              <a:t> Labs typically use 3 – 10 time more energy than office spaces </a:t>
            </a:r>
          </a:p>
          <a:p>
            <a:pPr lvl="0">
              <a:buFont typeface="Arial" panose="020B0604020202020204" pitchFamily="34" charset="0"/>
              <a:buChar char="•"/>
            </a:pPr>
            <a:r>
              <a:rPr lang="en-US" sz="1600" dirty="0">
                <a:solidFill>
                  <a:srgbClr val="333333"/>
                </a:solidFill>
                <a:latin typeface="Ebrima" panose="02000000000000000000" pitchFamily="2" charset="0"/>
                <a:ea typeface="Ebrima" panose="02000000000000000000" pitchFamily="2" charset="0"/>
                <a:cs typeface="Ebrima" panose="02000000000000000000" pitchFamily="2" charset="0"/>
              </a:rPr>
              <a:t> Major environmental impact and costs but only occupies a small amount of space </a:t>
            </a:r>
          </a:p>
          <a:p>
            <a:pPr lvl="0">
              <a:buFont typeface="Arial" panose="020B0604020202020204" pitchFamily="34" charset="0"/>
              <a:buChar char="•"/>
            </a:pPr>
            <a:endParaRPr lang="en-US" b="1" dirty="0">
              <a:solidFill>
                <a:schemeClr val="accent2"/>
              </a:solidFill>
              <a:latin typeface="Ebrima" panose="02000000000000000000" pitchFamily="2" charset="0"/>
              <a:ea typeface="Ebrima" panose="02000000000000000000" pitchFamily="2" charset="0"/>
              <a:cs typeface="Ebrima" panose="02000000000000000000" pitchFamily="2" charset="0"/>
            </a:endParaRPr>
          </a:p>
          <a:p>
            <a:r>
              <a:rPr lang="en-US" b="1" dirty="0">
                <a:solidFill>
                  <a:schemeClr val="accent2"/>
                </a:solidFill>
                <a:latin typeface="Ebrima" panose="02000000000000000000" pitchFamily="2" charset="0"/>
                <a:ea typeface="Ebrima" panose="02000000000000000000" pitchFamily="2" charset="0"/>
                <a:cs typeface="Ebrima" panose="02000000000000000000" pitchFamily="2" charset="0"/>
              </a:rPr>
              <a:t>Benefits of LEAF:</a:t>
            </a:r>
          </a:p>
          <a:p>
            <a:endParaRPr lang="en-US" sz="1000" b="1" dirty="0">
              <a:solidFill>
                <a:schemeClr val="accent2"/>
              </a:solidFill>
              <a:latin typeface="Ebrima" panose="02000000000000000000" pitchFamily="2" charset="0"/>
              <a:ea typeface="Ebrima" panose="02000000000000000000" pitchFamily="2" charset="0"/>
              <a:cs typeface="Ebrima" panose="02000000000000000000" pitchFamily="2" charset="0"/>
            </a:endParaRPr>
          </a:p>
          <a:p>
            <a:pPr>
              <a:buFont typeface="Arial" panose="020B0604020202020204" pitchFamily="34" charset="0"/>
              <a:buChar char="•"/>
            </a:pPr>
            <a:r>
              <a:rPr lang="en-US" sz="1600" dirty="0">
                <a:solidFill>
                  <a:srgbClr val="333333"/>
                </a:solidFill>
                <a:latin typeface="Ebrima" panose="02000000000000000000" pitchFamily="2" charset="0"/>
                <a:ea typeface="Ebrima" panose="02000000000000000000" pitchFamily="2" charset="0"/>
                <a:cs typeface="Ebrima" panose="02000000000000000000" pitchFamily="2" charset="0"/>
              </a:rPr>
              <a:t> Reduce utility costs and environmental </a:t>
            </a:r>
            <a:r>
              <a:rPr lang="en-US" sz="1600" dirty="0">
                <a:latin typeface="Ebrima" panose="02000000000000000000" pitchFamily="2" charset="0"/>
                <a:ea typeface="Ebrima" panose="02000000000000000000" pitchFamily="2" charset="0"/>
                <a:cs typeface="Ebrima" panose="02000000000000000000" pitchFamily="2" charset="0"/>
              </a:rPr>
              <a:t>footprint</a:t>
            </a:r>
          </a:p>
          <a:p>
            <a:pPr>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 Opportunity for direct savings through our financial incentive schemes</a:t>
            </a:r>
          </a:p>
          <a:p>
            <a:pPr>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 Ensures health and safety compliance within labs</a:t>
            </a:r>
          </a:p>
          <a:p>
            <a:pPr>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 Increases research efficiency </a:t>
            </a:r>
          </a:p>
          <a:p>
            <a:pPr>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 Provides recognition for individual labs and the University on a national stage</a:t>
            </a:r>
          </a:p>
          <a:p>
            <a:pPr>
              <a:buFont typeface="Arial" panose="020B0604020202020204" pitchFamily="34" charset="0"/>
              <a:buChar char="•"/>
            </a:pPr>
            <a:r>
              <a:rPr lang="en-US" sz="1600" dirty="0">
                <a:solidFill>
                  <a:srgbClr val="333333"/>
                </a:solidFill>
                <a:latin typeface="Ebrima" panose="02000000000000000000" pitchFamily="2" charset="0"/>
                <a:ea typeface="Ebrima" panose="02000000000000000000" pitchFamily="2" charset="0"/>
                <a:cs typeface="Ebrima" panose="02000000000000000000" pitchFamily="2" charset="0"/>
              </a:rPr>
              <a:t>Inter-lab and inter-departmental benchmarking</a:t>
            </a:r>
          </a:p>
        </p:txBody>
      </p:sp>
      <p:pic>
        <p:nvPicPr>
          <p:cNvPr id="12" name="Picture 11">
            <a:extLst>
              <a:ext uri="{FF2B5EF4-FFF2-40B4-BE49-F238E27FC236}">
                <a16:creationId xmlns:a16="http://schemas.microsoft.com/office/drawing/2014/main" id="{9FD3424C-1939-4088-86E1-DCF8201CA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98652"/>
            <a:ext cx="5853567" cy="2860695"/>
          </a:xfrm>
          <a:prstGeom prst="rect">
            <a:avLst/>
          </a:prstGeom>
        </p:spPr>
      </p:pic>
    </p:spTree>
    <p:extLst>
      <p:ext uri="{BB962C8B-B14F-4D97-AF65-F5344CB8AC3E}">
        <p14:creationId xmlns:p14="http://schemas.microsoft.com/office/powerpoint/2010/main" val="314858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98" y="324510"/>
            <a:ext cx="8296835" cy="894370"/>
          </a:xfrm>
        </p:spPr>
        <p:txBody>
          <a:bodyPr>
            <a:noAutofit/>
          </a:bodyPr>
          <a:lstStyle/>
          <a:p>
            <a:r>
              <a:rPr lang="en-GB" b="1" dirty="0">
                <a:solidFill>
                  <a:schemeClr val="accent6"/>
                </a:solidFill>
                <a:latin typeface="Ebrima" panose="02000000000000000000" pitchFamily="2" charset="0"/>
                <a:ea typeface="Ebrima" panose="02000000000000000000" pitchFamily="2" charset="0"/>
                <a:cs typeface="Ebrima" panose="02000000000000000000" pitchFamily="2" charset="0"/>
              </a:rPr>
              <a:t>How LEAF Works</a:t>
            </a:r>
          </a:p>
        </p:txBody>
      </p:sp>
      <p:sp>
        <p:nvSpPr>
          <p:cNvPr id="3" name="Content Placeholder 2"/>
          <p:cNvSpPr>
            <a:spLocks noGrp="1"/>
          </p:cNvSpPr>
          <p:nvPr>
            <p:ph idx="1"/>
          </p:nvPr>
        </p:nvSpPr>
        <p:spPr>
          <a:xfrm>
            <a:off x="642919" y="1194746"/>
            <a:ext cx="11031309" cy="740794"/>
          </a:xfrm>
        </p:spPr>
        <p:txBody>
          <a:bodyPr>
            <a:noAutofit/>
          </a:bodyPr>
          <a:lstStyle/>
          <a:p>
            <a:pPr marL="0" indent="0">
              <a:buNone/>
            </a:pPr>
            <a:r>
              <a:rPr lang="en-US" sz="1600" dirty="0">
                <a:latin typeface="Ebrima" panose="02000000000000000000" pitchFamily="2" charset="0"/>
                <a:ea typeface="Ebrima" panose="02000000000000000000" pitchFamily="2" charset="0"/>
                <a:cs typeface="Ebrima" panose="02000000000000000000" pitchFamily="2" charset="0"/>
              </a:rPr>
              <a:t>Teams are given a list of environmental activities in the form of an online workbook broken down into Bronze, Silver, Gold, Platinum and Bonus categories to complete. Each activity is a clear, easy to implement action. </a:t>
            </a:r>
            <a:endParaRPr lang="en-GB" sz="16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45" name="Content Placeholder 4"/>
          <p:cNvGraphicFramePr>
            <a:graphicFrameLocks/>
          </p:cNvGraphicFramePr>
          <p:nvPr>
            <p:extLst>
              <p:ext uri="{D42A27DB-BD31-4B8C-83A1-F6EECF244321}">
                <p14:modId xmlns:p14="http://schemas.microsoft.com/office/powerpoint/2010/main" val="2710977565"/>
              </p:ext>
            </p:extLst>
          </p:nvPr>
        </p:nvGraphicFramePr>
        <p:xfrm>
          <a:off x="473338" y="1730556"/>
          <a:ext cx="4701090" cy="4810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1" name="Content Placeholder 4"/>
          <p:cNvGraphicFramePr>
            <a:graphicFrameLocks/>
          </p:cNvGraphicFramePr>
          <p:nvPr>
            <p:extLst>
              <p:ext uri="{D42A27DB-BD31-4B8C-83A1-F6EECF244321}">
                <p14:modId xmlns:p14="http://schemas.microsoft.com/office/powerpoint/2010/main" val="1326484307"/>
              </p:ext>
            </p:extLst>
          </p:nvPr>
        </p:nvGraphicFramePr>
        <p:xfrm>
          <a:off x="5758207" y="1790035"/>
          <a:ext cx="4701090" cy="48100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6" name="Picture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38473" y="2123524"/>
            <a:ext cx="668574" cy="693751"/>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96296" y="3309229"/>
            <a:ext cx="678797" cy="678797"/>
          </a:xfrm>
          <a:prstGeom prst="rect">
            <a:avLst/>
          </a:prstGeom>
        </p:spPr>
      </p:pic>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02896" y="4446295"/>
            <a:ext cx="465598" cy="568958"/>
          </a:xfrm>
          <a:prstGeom prst="rect">
            <a:avLst/>
          </a:prstGeom>
        </p:spPr>
      </p:pic>
      <p:pic>
        <p:nvPicPr>
          <p:cNvPr id="55" name="Picture 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5317" y="2122940"/>
            <a:ext cx="384468" cy="610267"/>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7551" y="3341586"/>
            <a:ext cx="614082" cy="614082"/>
          </a:xfrm>
          <a:prstGeom prst="rect">
            <a:avLst/>
          </a:prstGeom>
        </p:spPr>
      </p:pic>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82492" y="5599100"/>
            <a:ext cx="671561" cy="671561"/>
          </a:xfrm>
          <a:prstGeom prst="rect">
            <a:avLst/>
          </a:prstGeom>
        </p:spPr>
      </p:pic>
      <p:pic>
        <p:nvPicPr>
          <p:cNvPr id="9" name="Graphic 8" descr="Team">
            <a:extLst>
              <a:ext uri="{FF2B5EF4-FFF2-40B4-BE49-F238E27FC236}">
                <a16:creationId xmlns:a16="http://schemas.microsoft.com/office/drawing/2014/main" id="{3ED29AF8-2C12-42F5-9685-12C2F1C79E9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21387" y="4424639"/>
            <a:ext cx="741679" cy="741679"/>
          </a:xfrm>
          <a:prstGeom prst="rect">
            <a:avLst/>
          </a:prstGeom>
        </p:spPr>
      </p:pic>
      <p:pic>
        <p:nvPicPr>
          <p:cNvPr id="11" name="Graphic 10" descr="Monitor">
            <a:extLst>
              <a:ext uri="{FF2B5EF4-FFF2-40B4-BE49-F238E27FC236}">
                <a16:creationId xmlns:a16="http://schemas.microsoft.com/office/drawing/2014/main" id="{F35CB427-D7EC-4CEB-A6AF-0B1E6D35E15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34207" y="5614568"/>
            <a:ext cx="610267" cy="610267"/>
          </a:xfrm>
          <a:prstGeom prst="rect">
            <a:avLst/>
          </a:prstGeom>
        </p:spPr>
      </p:pic>
    </p:spTree>
    <p:extLst>
      <p:ext uri="{BB962C8B-B14F-4D97-AF65-F5344CB8AC3E}">
        <p14:creationId xmlns:p14="http://schemas.microsoft.com/office/powerpoint/2010/main" val="148434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096" y="318342"/>
            <a:ext cx="9015280" cy="921405"/>
          </a:xfrm>
        </p:spPr>
        <p:txBody>
          <a:bodyPr/>
          <a:lstStyle/>
          <a:p>
            <a:r>
              <a:rPr lang="en-GB" b="1" dirty="0">
                <a:solidFill>
                  <a:schemeClr val="accent6"/>
                </a:solidFill>
                <a:latin typeface="Ebrima" panose="02000000000000000000" pitchFamily="2" charset="0"/>
                <a:ea typeface="Ebrima" panose="02000000000000000000" pitchFamily="2" charset="0"/>
                <a:cs typeface="Ebrima" panose="02000000000000000000" pitchFamily="2" charset="0"/>
              </a:rPr>
              <a:t>LEAF</a:t>
            </a:r>
            <a:r>
              <a:rPr lang="en-GB" b="1" dirty="0">
                <a:latin typeface="Ebrima" panose="02000000000000000000" pitchFamily="2" charset="0"/>
                <a:ea typeface="Ebrima" panose="02000000000000000000" pitchFamily="2" charset="0"/>
                <a:cs typeface="Ebrima" panose="02000000000000000000" pitchFamily="2" charset="0"/>
              </a:rPr>
              <a:t> </a:t>
            </a:r>
            <a:r>
              <a:rPr lang="en-GB" b="1" dirty="0">
                <a:solidFill>
                  <a:schemeClr val="accent6"/>
                </a:solidFill>
                <a:latin typeface="Ebrima" panose="02000000000000000000" pitchFamily="2" charset="0"/>
                <a:ea typeface="Ebrima" panose="02000000000000000000" pitchFamily="2" charset="0"/>
                <a:cs typeface="Ebrima" panose="02000000000000000000" pitchFamily="2" charset="0"/>
              </a:rPr>
              <a:t>–</a:t>
            </a:r>
            <a:r>
              <a:rPr lang="en-GB" b="1" dirty="0">
                <a:latin typeface="Ebrima" panose="02000000000000000000" pitchFamily="2" charset="0"/>
                <a:ea typeface="Ebrima" panose="02000000000000000000" pitchFamily="2" charset="0"/>
                <a:cs typeface="Ebrima" panose="02000000000000000000" pitchFamily="2" charset="0"/>
              </a:rPr>
              <a:t> </a:t>
            </a:r>
            <a:r>
              <a:rPr lang="en-GB" b="1" i="1" dirty="0">
                <a:solidFill>
                  <a:srgbClr val="FF0000"/>
                </a:solidFill>
                <a:latin typeface="Ebrima" panose="02000000000000000000" pitchFamily="2" charset="0"/>
                <a:ea typeface="Ebrima" panose="02000000000000000000" pitchFamily="2" charset="0"/>
                <a:cs typeface="Ebrima" panose="02000000000000000000" pitchFamily="2" charset="0"/>
              </a:rPr>
              <a:t>Your Lab Name</a:t>
            </a:r>
          </a:p>
        </p:txBody>
      </p:sp>
      <p:sp>
        <p:nvSpPr>
          <p:cNvPr id="3" name="Content Placeholder 2"/>
          <p:cNvSpPr>
            <a:spLocks noGrp="1"/>
          </p:cNvSpPr>
          <p:nvPr>
            <p:ph idx="1"/>
          </p:nvPr>
        </p:nvSpPr>
        <p:spPr>
          <a:xfrm>
            <a:off x="6351718" y="2809270"/>
            <a:ext cx="4963982" cy="1387948"/>
          </a:xfrm>
        </p:spPr>
        <p:txBody>
          <a:bodyPr/>
          <a:lstStyle/>
          <a:p>
            <a:pPr marL="0" indent="0">
              <a:buNone/>
            </a:pPr>
            <a:r>
              <a:rPr lang="en-GB" dirty="0">
                <a:latin typeface="Ebrima" panose="02000000000000000000" pitchFamily="2" charset="0"/>
                <a:ea typeface="Ebrima" panose="02000000000000000000" pitchFamily="2" charset="0"/>
                <a:cs typeface="Ebrima" panose="02000000000000000000" pitchFamily="2" charset="0"/>
              </a:rPr>
              <a:t>Sustainable Lab Leader: </a:t>
            </a:r>
          </a:p>
          <a:p>
            <a:pPr lvl="1"/>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Name</a:t>
            </a:r>
          </a:p>
          <a:p>
            <a:pPr lvl="1"/>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Email</a:t>
            </a:r>
          </a:p>
          <a:p>
            <a:endParaRPr lang="en-GB" dirty="0"/>
          </a:p>
        </p:txBody>
      </p:sp>
      <p:graphicFrame>
        <p:nvGraphicFramePr>
          <p:cNvPr id="4" name="Diagram 3">
            <a:extLst>
              <a:ext uri="{FF2B5EF4-FFF2-40B4-BE49-F238E27FC236}">
                <a16:creationId xmlns:a16="http://schemas.microsoft.com/office/drawing/2014/main" id="{B451A5F8-69F2-4F79-9B9C-1702F813C955}"/>
              </a:ext>
            </a:extLst>
          </p:cNvPr>
          <p:cNvGraphicFramePr/>
          <p:nvPr>
            <p:extLst>
              <p:ext uri="{D42A27DB-BD31-4B8C-83A1-F6EECF244321}">
                <p14:modId xmlns:p14="http://schemas.microsoft.com/office/powerpoint/2010/main" val="3871905631"/>
              </p:ext>
            </p:extLst>
          </p:nvPr>
        </p:nvGraphicFramePr>
        <p:xfrm>
          <a:off x="716096" y="1762699"/>
          <a:ext cx="5379904" cy="416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5-Point Star 6"/>
          <p:cNvSpPr/>
          <p:nvPr/>
        </p:nvSpPr>
        <p:spPr>
          <a:xfrm>
            <a:off x="4270439" y="3980340"/>
            <a:ext cx="494850" cy="43375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939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038" y="336432"/>
            <a:ext cx="9358289" cy="788670"/>
          </a:xfrm>
        </p:spPr>
        <p:txBody>
          <a:bodyPr>
            <a:normAutofit fontScale="90000"/>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Sample and Chemical Management</a:t>
            </a:r>
          </a:p>
        </p:txBody>
      </p:sp>
      <p:pic>
        <p:nvPicPr>
          <p:cNvPr id="1026" name="Picture 2" descr="Green Chemistry Pocket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38" y="1125102"/>
            <a:ext cx="3734524" cy="56391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E54AEE6-CCB0-40B8-8984-09D4AC6CC84F}"/>
              </a:ext>
            </a:extLst>
          </p:cNvPr>
          <p:cNvPicPr>
            <a:picLocks noChangeAspect="1"/>
          </p:cNvPicPr>
          <p:nvPr/>
        </p:nvPicPr>
        <p:blipFill>
          <a:blip r:embed="rId4"/>
          <a:stretch>
            <a:fillRect/>
          </a:stretch>
        </p:blipFill>
        <p:spPr>
          <a:xfrm>
            <a:off x="4786562" y="2413869"/>
            <a:ext cx="6705100" cy="3061599"/>
          </a:xfrm>
          <a:prstGeom prst="rect">
            <a:avLst/>
          </a:prstGeom>
        </p:spPr>
      </p:pic>
    </p:spTree>
    <p:extLst>
      <p:ext uri="{BB962C8B-B14F-4D97-AF65-F5344CB8AC3E}">
        <p14:creationId xmlns:p14="http://schemas.microsoft.com/office/powerpoint/2010/main" val="127656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147" y="105953"/>
            <a:ext cx="3493770" cy="1616865"/>
          </a:xfrm>
        </p:spPr>
        <p:txBody>
          <a:bodyPr>
            <a:normAutofit fontScale="90000"/>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Equipment 1-</a:t>
            </a:r>
            <a:b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Cold Storage</a:t>
            </a:r>
          </a:p>
        </p:txBody>
      </p:sp>
      <p:sp>
        <p:nvSpPr>
          <p:cNvPr id="3" name="Content Placeholder 2"/>
          <p:cNvSpPr>
            <a:spLocks noGrp="1"/>
          </p:cNvSpPr>
          <p:nvPr>
            <p:ph idx="1"/>
          </p:nvPr>
        </p:nvSpPr>
        <p:spPr>
          <a:xfrm>
            <a:off x="712147" y="1666706"/>
            <a:ext cx="3493770" cy="3892555"/>
          </a:xfrm>
        </p:spPr>
        <p:txBody>
          <a:bodyPr>
            <a:normAutofit fontScale="77500" lnSpcReduction="20000"/>
          </a:bodyPr>
          <a:lstStyle/>
          <a:p>
            <a:r>
              <a:rPr lang="en-GB" dirty="0">
                <a:latin typeface="Ebrima" panose="02000000000000000000" pitchFamily="2" charset="0"/>
                <a:ea typeface="Ebrima" panose="02000000000000000000" pitchFamily="2" charset="0"/>
                <a:cs typeface="Ebrima" panose="02000000000000000000" pitchFamily="2" charset="0"/>
              </a:rPr>
              <a:t>Freezer Manager: </a:t>
            </a:r>
          </a:p>
          <a:p>
            <a:pPr lvl="1"/>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Name </a:t>
            </a:r>
          </a:p>
          <a:p>
            <a:pPr lvl="1"/>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Email </a:t>
            </a:r>
          </a:p>
          <a:p>
            <a:pPr lvl="1"/>
            <a:endParaRPr lang="en-GB" i="1" dirty="0">
              <a:solidFill>
                <a:srgbClr val="FF0000"/>
              </a:solidFill>
              <a:latin typeface="Ebrima" panose="02000000000000000000" pitchFamily="2" charset="0"/>
              <a:ea typeface="Ebrima" panose="02000000000000000000" pitchFamily="2" charset="0"/>
              <a:cs typeface="Ebrima" panose="02000000000000000000" pitchFamily="2" charset="0"/>
            </a:endParaRPr>
          </a:p>
          <a:p>
            <a:r>
              <a:rPr lang="en-GB" dirty="0">
                <a:latin typeface="Ebrima" panose="02000000000000000000" pitchFamily="2" charset="0"/>
                <a:ea typeface="Ebrima" panose="02000000000000000000" pitchFamily="2" charset="0"/>
                <a:cs typeface="Ebrima" panose="02000000000000000000" pitchFamily="2" charset="0"/>
              </a:rPr>
              <a:t>General freezer maintenance guide is </a:t>
            </a:r>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posted on the freezer</a:t>
            </a:r>
            <a:r>
              <a:rPr lang="en-GB" dirty="0">
                <a:solidFill>
                  <a:srgbClr val="FF0000"/>
                </a:solidFill>
                <a:latin typeface="Ebrima" panose="02000000000000000000" pitchFamily="2" charset="0"/>
                <a:ea typeface="Ebrima" panose="02000000000000000000" pitchFamily="2" charset="0"/>
                <a:cs typeface="Ebrima" panose="02000000000000000000" pitchFamily="2" charset="0"/>
              </a:rPr>
              <a:t>.</a:t>
            </a:r>
          </a:p>
          <a:p>
            <a:endParaRPr lang="en-GB" dirty="0">
              <a:solidFill>
                <a:srgbClr val="FF0000"/>
              </a:solidFill>
              <a:latin typeface="Ebrima" panose="02000000000000000000" pitchFamily="2" charset="0"/>
              <a:ea typeface="Ebrima" panose="02000000000000000000" pitchFamily="2" charset="0"/>
              <a:cs typeface="Ebrima" panose="02000000000000000000" pitchFamily="2" charset="0"/>
            </a:endParaRPr>
          </a:p>
          <a:p>
            <a:r>
              <a:rPr lang="en-GB" dirty="0">
                <a:latin typeface="Ebrima" panose="02000000000000000000" pitchFamily="2" charset="0"/>
                <a:ea typeface="Ebrima" panose="02000000000000000000" pitchFamily="2" charset="0"/>
                <a:cs typeface="Ebrima" panose="02000000000000000000" pitchFamily="2" charset="0"/>
              </a:rPr>
              <a:t>Freezers will be checked for proper storing techniques, general maintenance, and de-iced </a:t>
            </a:r>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once a term. </a:t>
            </a:r>
          </a:p>
        </p:txBody>
      </p:sp>
      <p:pic>
        <p:nvPicPr>
          <p:cNvPr id="5" name="Picture 4">
            <a:extLst>
              <a:ext uri="{FF2B5EF4-FFF2-40B4-BE49-F238E27FC236}">
                <a16:creationId xmlns:a16="http://schemas.microsoft.com/office/drawing/2014/main" id="{11EA8272-98CC-4E6E-92D3-E8843C22E937}"/>
              </a:ext>
            </a:extLst>
          </p:cNvPr>
          <p:cNvPicPr>
            <a:picLocks noChangeAspect="1"/>
          </p:cNvPicPr>
          <p:nvPr/>
        </p:nvPicPr>
        <p:blipFill>
          <a:blip r:embed="rId3"/>
          <a:stretch>
            <a:fillRect/>
          </a:stretch>
        </p:blipFill>
        <p:spPr>
          <a:xfrm>
            <a:off x="4749737" y="1226205"/>
            <a:ext cx="3167495" cy="475555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F676D84-2EA5-4F28-B751-95AF359AEDFA}"/>
              </a:ext>
            </a:extLst>
          </p:cNvPr>
          <p:cNvPicPr>
            <a:picLocks noChangeAspect="1"/>
          </p:cNvPicPr>
          <p:nvPr/>
        </p:nvPicPr>
        <p:blipFill rotWithShape="1">
          <a:blip r:embed="rId4"/>
          <a:srcRect l="16907" r="24465" b="25639"/>
          <a:stretch/>
        </p:blipFill>
        <p:spPr>
          <a:xfrm>
            <a:off x="8447130" y="1226205"/>
            <a:ext cx="3032723" cy="475555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4" descr="https://cdn.shopify.com/s/files/1/1061/1924/files/Happy_Emoji_Icon.png?11214052019865124406">
            <a:extLst>
              <a:ext uri="{FF2B5EF4-FFF2-40B4-BE49-F238E27FC236}">
                <a16:creationId xmlns:a16="http://schemas.microsoft.com/office/drawing/2014/main" id="{D6F2D8E2-7A20-4907-B735-166DC0925F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7035" y="1146180"/>
            <a:ext cx="724060" cy="7240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cdn.shopify.com/s/files/1/1061/1924/files/Sad_Face_Emoji.png?9898922749706957214">
            <a:extLst>
              <a:ext uri="{FF2B5EF4-FFF2-40B4-BE49-F238E27FC236}">
                <a16:creationId xmlns:a16="http://schemas.microsoft.com/office/drawing/2014/main" id="{1795FDA0-AD06-47BB-B519-3B79757295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441" y="1068055"/>
            <a:ext cx="654763" cy="65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14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24" y="428165"/>
            <a:ext cx="10112189" cy="788670"/>
          </a:xfrm>
        </p:spPr>
        <p:txBody>
          <a:bodyPr>
            <a:normAutofit/>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Equipment 2</a:t>
            </a:r>
          </a:p>
        </p:txBody>
      </p:sp>
      <p:sp>
        <p:nvSpPr>
          <p:cNvPr id="5" name="TextBox 4"/>
          <p:cNvSpPr txBox="1"/>
          <p:nvPr/>
        </p:nvSpPr>
        <p:spPr>
          <a:xfrm>
            <a:off x="1154430" y="1463040"/>
            <a:ext cx="3040380" cy="369332"/>
          </a:xfrm>
          <a:prstGeom prst="rect">
            <a:avLst/>
          </a:prstGeom>
          <a:noFill/>
        </p:spPr>
        <p:txBody>
          <a:bodyPr wrap="square" rtlCol="0">
            <a:spAutoFit/>
          </a:bodyPr>
          <a:lstStyle/>
          <a:p>
            <a:endParaRPr lang="en-GB" dirty="0">
              <a:latin typeface="Ebrima" panose="02000000000000000000" pitchFamily="2" charset="0"/>
              <a:ea typeface="Ebrima" panose="02000000000000000000" pitchFamily="2" charset="0"/>
              <a:cs typeface="Ebrima" panose="02000000000000000000" pitchFamily="2" charset="0"/>
            </a:endParaRPr>
          </a:p>
        </p:txBody>
      </p:sp>
      <p:sp>
        <p:nvSpPr>
          <p:cNvPr id="7" name="TextBox 6"/>
          <p:cNvSpPr txBox="1"/>
          <p:nvPr/>
        </p:nvSpPr>
        <p:spPr>
          <a:xfrm>
            <a:off x="2844330" y="1216819"/>
            <a:ext cx="6503339" cy="430887"/>
          </a:xfrm>
          <a:prstGeom prst="rect">
            <a:avLst/>
          </a:prstGeom>
          <a:noFill/>
        </p:spPr>
        <p:txBody>
          <a:bodyPr wrap="square" rtlCol="0">
            <a:spAutoFit/>
          </a:bodyPr>
          <a:lstStyle/>
          <a:p>
            <a:r>
              <a:rPr lang="en-US" sz="2200" b="1" dirty="0">
                <a:latin typeface="Ebrima" panose="02000000000000000000" pitchFamily="2" charset="0"/>
                <a:ea typeface="Ebrima" panose="02000000000000000000" pitchFamily="2" charset="0"/>
                <a:cs typeface="Ebrima" panose="02000000000000000000" pitchFamily="2" charset="0"/>
              </a:rPr>
              <a:t>Auto-claves		Ovens		Incubators</a:t>
            </a:r>
            <a:endParaRPr lang="en-GB" sz="2200" dirty="0">
              <a:latin typeface="Ebrima" panose="02000000000000000000" pitchFamily="2" charset="0"/>
              <a:ea typeface="Ebrima" panose="02000000000000000000" pitchFamily="2" charset="0"/>
              <a:cs typeface="Ebrima" panose="02000000000000000000" pitchFamily="2" charset="0"/>
            </a:endParaRPr>
          </a:p>
        </p:txBody>
      </p:sp>
      <p:pic>
        <p:nvPicPr>
          <p:cNvPr id="1030" name="Picture 6" descr="Image result for water bath">
            <a:extLst>
              <a:ext uri="{FF2B5EF4-FFF2-40B4-BE49-F238E27FC236}">
                <a16:creationId xmlns:a16="http://schemas.microsoft.com/office/drawing/2014/main" id="{139B35E8-2742-4854-8F6B-D72135F21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196145"/>
            <a:ext cx="4233690" cy="42336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utoclave">
            <a:extLst>
              <a:ext uri="{FF2B5EF4-FFF2-40B4-BE49-F238E27FC236}">
                <a16:creationId xmlns:a16="http://schemas.microsoft.com/office/drawing/2014/main" id="{04F538CC-3D9A-4932-9A51-D81B24B4A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286" y="2436360"/>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8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919" y="331249"/>
            <a:ext cx="10204653" cy="788670"/>
          </a:xfrm>
        </p:spPr>
        <p:txBody>
          <a:bodyPr>
            <a:normAutofit/>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Ventilation 1-Fume Cupboards/ BSC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919" y="1165860"/>
            <a:ext cx="1385614" cy="5501560"/>
          </a:xfrm>
          <a:prstGeom prst="rect">
            <a:avLst/>
          </a:prstGeom>
        </p:spPr>
      </p:pic>
      <p:pic>
        <p:nvPicPr>
          <p:cNvPr id="5" name="Picture 4">
            <a:extLst>
              <a:ext uri="{FF2B5EF4-FFF2-40B4-BE49-F238E27FC236}">
                <a16:creationId xmlns:a16="http://schemas.microsoft.com/office/drawing/2014/main" id="{296844B5-60AD-4B68-9FDA-93ADDDAC54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5879" y="1626242"/>
            <a:ext cx="5627277" cy="3737520"/>
          </a:xfrm>
          <a:prstGeom prst="rect">
            <a:avLst/>
          </a:prstGeom>
        </p:spPr>
      </p:pic>
      <p:pic>
        <p:nvPicPr>
          <p:cNvPr id="6" name="Picture 4" descr="https://cdn.shopify.com/s/files/1/1061/1924/files/Happy_Emoji_Icon.png?11214052019865124406">
            <a:extLst>
              <a:ext uri="{FF2B5EF4-FFF2-40B4-BE49-F238E27FC236}">
                <a16:creationId xmlns:a16="http://schemas.microsoft.com/office/drawing/2014/main" id="{D6F2D8E2-7A20-4907-B735-166DC0925F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3252" y="3216127"/>
            <a:ext cx="557749" cy="5577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cdn.shopify.com/s/files/1/1061/1924/files/Sad_Face_Emoji.png?9898922749706957214">
            <a:extLst>
              <a:ext uri="{FF2B5EF4-FFF2-40B4-BE49-F238E27FC236}">
                <a16:creationId xmlns:a16="http://schemas.microsoft.com/office/drawing/2014/main" id="{1795FDA0-AD06-47BB-B519-3B79757295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0441" y="2659796"/>
            <a:ext cx="420804" cy="4208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dn.shopify.com/s/files/1/1061/1924/files/Sad_Face_Emoji.png?9898922749706957214">
            <a:extLst>
              <a:ext uri="{FF2B5EF4-FFF2-40B4-BE49-F238E27FC236}">
                <a16:creationId xmlns:a16="http://schemas.microsoft.com/office/drawing/2014/main" id="{1795FDA0-AD06-47BB-B519-3B79757295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4520" y="2382414"/>
            <a:ext cx="381199" cy="3811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097031" y="1554489"/>
            <a:ext cx="2686050" cy="3170099"/>
          </a:xfrm>
          <a:prstGeom prst="rect">
            <a:avLst/>
          </a:prstGeom>
          <a:noFill/>
        </p:spPr>
        <p:txBody>
          <a:bodyPr wrap="square" rtlCol="0">
            <a:spAutoFit/>
          </a:bodyPr>
          <a:lstStyle/>
          <a:p>
            <a:r>
              <a:rPr lang="en-GB" sz="2000" b="1" dirty="0">
                <a:latin typeface="Ebrima" panose="02000000000000000000" pitchFamily="2" charset="0"/>
                <a:ea typeface="Ebrima" panose="02000000000000000000" pitchFamily="2" charset="0"/>
                <a:cs typeface="Ebrima" panose="02000000000000000000" pitchFamily="2" charset="0"/>
              </a:rPr>
              <a:t>Be sure to: </a:t>
            </a:r>
          </a:p>
          <a:p>
            <a:pPr marL="285750" indent="-285750">
              <a:buFont typeface="Arial" panose="020B0604020202020204" pitchFamily="34" charset="0"/>
              <a:buChar char="•"/>
            </a:pPr>
            <a:r>
              <a:rPr lang="en-GB" sz="2000" dirty="0">
                <a:latin typeface="Ebrima" panose="02000000000000000000" pitchFamily="2" charset="0"/>
                <a:ea typeface="Ebrima" panose="02000000000000000000" pitchFamily="2" charset="0"/>
                <a:cs typeface="Ebrima" panose="02000000000000000000" pitchFamily="2" charset="0"/>
              </a:rPr>
              <a:t>Shut lab/hallway doors</a:t>
            </a:r>
          </a:p>
          <a:p>
            <a:pPr marL="285750" indent="-285750">
              <a:buFont typeface="Arial" panose="020B0604020202020204" pitchFamily="34" charset="0"/>
              <a:buChar char="•"/>
            </a:pPr>
            <a:r>
              <a:rPr lang="en-GB" sz="2000" dirty="0">
                <a:latin typeface="Ebrima" panose="02000000000000000000" pitchFamily="2" charset="0"/>
                <a:ea typeface="Ebrima" panose="02000000000000000000" pitchFamily="2" charset="0"/>
                <a:cs typeface="Ebrima" panose="02000000000000000000" pitchFamily="2" charset="0"/>
              </a:rPr>
              <a:t>Shut fume cupboard and BSC sashes </a:t>
            </a:r>
          </a:p>
          <a:p>
            <a:pPr marL="285750" indent="-285750">
              <a:buFont typeface="Arial" panose="020B0604020202020204" pitchFamily="34" charset="0"/>
              <a:buChar char="•"/>
            </a:pPr>
            <a:r>
              <a:rPr lang="en-GB" sz="2000" dirty="0">
                <a:latin typeface="Ebrima" panose="02000000000000000000" pitchFamily="2" charset="0"/>
                <a:ea typeface="Ebrima" panose="02000000000000000000" pitchFamily="2" charset="0"/>
                <a:cs typeface="Ebrima" panose="02000000000000000000" pitchFamily="2" charset="0"/>
              </a:rPr>
              <a:t>Turn off fume cupboards/BSC when not used for extended period</a:t>
            </a:r>
          </a:p>
        </p:txBody>
      </p:sp>
    </p:spTree>
    <p:extLst>
      <p:ext uri="{BB962C8B-B14F-4D97-AF65-F5344CB8AC3E}">
        <p14:creationId xmlns:p14="http://schemas.microsoft.com/office/powerpoint/2010/main" val="79471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71" y="407324"/>
            <a:ext cx="10112189" cy="788670"/>
          </a:xfrm>
        </p:spPr>
        <p:txBody>
          <a:bodyPr>
            <a:normAutofit/>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Ventilation 2- HVAC</a:t>
            </a:r>
          </a:p>
        </p:txBody>
      </p:sp>
      <p:sp>
        <p:nvSpPr>
          <p:cNvPr id="5" name="TextBox 4"/>
          <p:cNvSpPr txBox="1"/>
          <p:nvPr/>
        </p:nvSpPr>
        <p:spPr>
          <a:xfrm>
            <a:off x="1154430" y="1463040"/>
            <a:ext cx="3040380" cy="369332"/>
          </a:xfrm>
          <a:prstGeom prst="rect">
            <a:avLst/>
          </a:prstGeom>
          <a:noFill/>
        </p:spPr>
        <p:txBody>
          <a:bodyPr wrap="square" rtlCol="0">
            <a:spAutoFit/>
          </a:bodyPr>
          <a:lstStyle/>
          <a:p>
            <a:endParaRPr lang="en-GB" dirty="0">
              <a:latin typeface="Ebrima" panose="02000000000000000000" pitchFamily="2" charset="0"/>
              <a:ea typeface="Ebrima" panose="02000000000000000000" pitchFamily="2" charset="0"/>
              <a:cs typeface="Ebrima" panose="02000000000000000000" pitchFamily="2" charset="0"/>
            </a:endParaRPr>
          </a:p>
        </p:txBody>
      </p:sp>
      <p:sp>
        <p:nvSpPr>
          <p:cNvPr id="7" name="TextBox 6"/>
          <p:cNvSpPr txBox="1"/>
          <p:nvPr/>
        </p:nvSpPr>
        <p:spPr>
          <a:xfrm>
            <a:off x="569490" y="1463040"/>
            <a:ext cx="4496697" cy="4154984"/>
          </a:xfrm>
          <a:prstGeom prst="rect">
            <a:avLst/>
          </a:prstGeom>
          <a:noFill/>
        </p:spPr>
        <p:txBody>
          <a:bodyPr wrap="square" rtlCol="0">
            <a:spAutoFit/>
          </a:bodyPr>
          <a:lstStyle/>
          <a:p>
            <a:r>
              <a:rPr lang="en-US" sz="2200" b="1" dirty="0">
                <a:latin typeface="Ebrima" panose="02000000000000000000" pitchFamily="2" charset="0"/>
                <a:ea typeface="Ebrima" panose="02000000000000000000" pitchFamily="2" charset="0"/>
                <a:cs typeface="Ebrima" panose="02000000000000000000" pitchFamily="2" charset="0"/>
              </a:rPr>
              <a:t>Possible signs of a faulty HVAC: </a:t>
            </a:r>
          </a:p>
          <a:p>
            <a:r>
              <a:rPr lang="en-US" sz="2200" dirty="0">
                <a:latin typeface="Ebrima" panose="02000000000000000000" pitchFamily="2" charset="0"/>
                <a:ea typeface="Ebrima" panose="02000000000000000000" pitchFamily="2" charset="0"/>
                <a:cs typeface="Ebrima" panose="02000000000000000000" pitchFamily="2" charset="0"/>
              </a:rPr>
              <a:t>• Frequent alarms on fume cupboard use </a:t>
            </a:r>
          </a:p>
          <a:p>
            <a:r>
              <a:rPr lang="en-US" sz="2200" dirty="0">
                <a:latin typeface="Ebrima" panose="02000000000000000000" pitchFamily="2" charset="0"/>
                <a:ea typeface="Ebrima" panose="02000000000000000000" pitchFamily="2" charset="0"/>
                <a:cs typeface="Ebrima" panose="02000000000000000000" pitchFamily="2" charset="0"/>
              </a:rPr>
              <a:t>• Known problems with ventilation equipment </a:t>
            </a:r>
          </a:p>
          <a:p>
            <a:r>
              <a:rPr lang="en-US" sz="2200" dirty="0">
                <a:latin typeface="Ebrima" panose="02000000000000000000" pitchFamily="2" charset="0"/>
                <a:ea typeface="Ebrima" panose="02000000000000000000" pitchFamily="2" charset="0"/>
                <a:cs typeface="Ebrima" panose="02000000000000000000" pitchFamily="2" charset="0"/>
              </a:rPr>
              <a:t>• Unpleasant working conditions for many users due to draughts and excessive cold or heat </a:t>
            </a:r>
          </a:p>
          <a:p>
            <a:r>
              <a:rPr lang="en-US" sz="2200" dirty="0">
                <a:latin typeface="Ebrima" panose="02000000000000000000" pitchFamily="2" charset="0"/>
                <a:ea typeface="Ebrima" panose="02000000000000000000" pitchFamily="2" charset="0"/>
                <a:cs typeface="Ebrima" panose="02000000000000000000" pitchFamily="2" charset="0"/>
              </a:rPr>
              <a:t>• Fume cupboards not functioning properly </a:t>
            </a:r>
          </a:p>
          <a:p>
            <a:r>
              <a:rPr lang="en-US" sz="2200" dirty="0">
                <a:latin typeface="Ebrima" panose="02000000000000000000" pitchFamily="2" charset="0"/>
                <a:ea typeface="Ebrima" panose="02000000000000000000" pitchFamily="2" charset="0"/>
                <a:cs typeface="Ebrima" panose="02000000000000000000" pitchFamily="2" charset="0"/>
              </a:rPr>
              <a:t>• Difficulty opening/closing doors because of pressure differentials.</a:t>
            </a:r>
            <a:endParaRPr lang="en-GB" sz="2200" dirty="0">
              <a:latin typeface="Ebrima" panose="02000000000000000000" pitchFamily="2" charset="0"/>
              <a:ea typeface="Ebrima" panose="02000000000000000000" pitchFamily="2" charset="0"/>
              <a:cs typeface="Ebrima" panose="02000000000000000000" pitchFamily="2" charset="0"/>
            </a:endParaRPr>
          </a:p>
        </p:txBody>
      </p:sp>
      <p:pic>
        <p:nvPicPr>
          <p:cNvPr id="2052" name="Picture 4" descr="Image result for HVAC">
            <a:extLst>
              <a:ext uri="{FF2B5EF4-FFF2-40B4-BE49-F238E27FC236}">
                <a16:creationId xmlns:a16="http://schemas.microsoft.com/office/drawing/2014/main" id="{6AF8F693-B28E-45D5-BF4E-C8C4D117C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549" y="2029571"/>
            <a:ext cx="6007116" cy="300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21509"/>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744</TotalTime>
  <Words>1154</Words>
  <Application>Microsoft Macintosh PowerPoint</Application>
  <PresentationFormat>Widescreen</PresentationFormat>
  <Paragraphs>126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Ebrima</vt:lpstr>
      <vt:lpstr>Open Sans</vt:lpstr>
      <vt:lpstr>Office Theme</vt:lpstr>
      <vt:lpstr>Laboratory Efficiency Assessment Framework (LEAF) </vt:lpstr>
      <vt:lpstr>PowerPoint Presentation</vt:lpstr>
      <vt:lpstr>How LEAF Works</vt:lpstr>
      <vt:lpstr>LEAF – Your Lab Name</vt:lpstr>
      <vt:lpstr>Sample and Chemical Management</vt:lpstr>
      <vt:lpstr>Equipment 1- Cold Storage</vt:lpstr>
      <vt:lpstr>Equipment 2</vt:lpstr>
      <vt:lpstr>Ventilation 1-Fume Cupboards/ BSC</vt:lpstr>
      <vt:lpstr>Ventilation 2- HVAC</vt:lpstr>
      <vt:lpstr>Lighting</vt:lpstr>
      <vt:lpstr>IT </vt:lpstr>
      <vt:lpstr>Waste and Recycling</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Heravian</dc:creator>
  <cp:lastModifiedBy>Clara Brigitta</cp:lastModifiedBy>
  <cp:revision>91</cp:revision>
  <dcterms:created xsi:type="dcterms:W3CDTF">2017-09-27T10:33:00Z</dcterms:created>
  <dcterms:modified xsi:type="dcterms:W3CDTF">2021-06-15T13:37:29Z</dcterms:modified>
</cp:coreProperties>
</file>