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522" r:id="rId3"/>
    <p:sldId id="529" r:id="rId4"/>
    <p:sldId id="523" r:id="rId5"/>
    <p:sldId id="281" r:id="rId6"/>
    <p:sldId id="290" r:id="rId7"/>
    <p:sldId id="531" r:id="rId8"/>
    <p:sldId id="530" r:id="rId9"/>
    <p:sldId id="257" r:id="rId10"/>
    <p:sldId id="258" r:id="rId11"/>
    <p:sldId id="295" r:id="rId12"/>
    <p:sldId id="296" r:id="rId13"/>
    <p:sldId id="297" r:id="rId14"/>
    <p:sldId id="264" r:id="rId15"/>
    <p:sldId id="265" r:id="rId16"/>
    <p:sldId id="329" r:id="rId17"/>
    <p:sldId id="280" r:id="rId18"/>
    <p:sldId id="347" r:id="rId19"/>
    <p:sldId id="300" r:id="rId20"/>
    <p:sldId id="298" r:id="rId21"/>
    <p:sldId id="268" r:id="rId22"/>
    <p:sldId id="277" r:id="rId23"/>
    <p:sldId id="271" r:id="rId24"/>
    <p:sldId id="279" r:id="rId25"/>
    <p:sldId id="273" r:id="rId26"/>
    <p:sldId id="269" r:id="rId27"/>
    <p:sldId id="275" r:id="rId28"/>
    <p:sldId id="349" r:id="rId29"/>
    <p:sldId id="302" r:id="rId30"/>
    <p:sldId id="299" r:id="rId31"/>
    <p:sldId id="306" r:id="rId32"/>
    <p:sldId id="344" r:id="rId33"/>
    <p:sldId id="307" r:id="rId34"/>
    <p:sldId id="312" r:id="rId35"/>
    <p:sldId id="308" r:id="rId36"/>
    <p:sldId id="315" r:id="rId37"/>
    <p:sldId id="343" r:id="rId38"/>
    <p:sldId id="525" r:id="rId39"/>
    <p:sldId id="316" r:id="rId40"/>
    <p:sldId id="314" r:id="rId41"/>
    <p:sldId id="320" r:id="rId42"/>
    <p:sldId id="321" r:id="rId43"/>
    <p:sldId id="532" r:id="rId44"/>
    <p:sldId id="324" r:id="rId45"/>
    <p:sldId id="336" r:id="rId46"/>
    <p:sldId id="337" r:id="rId47"/>
    <p:sldId id="338" r:id="rId48"/>
    <p:sldId id="339" r:id="rId49"/>
    <p:sldId id="326" r:id="rId50"/>
    <p:sldId id="340" r:id="rId51"/>
    <p:sldId id="332" r:id="rId52"/>
    <p:sldId id="342" r:id="rId53"/>
    <p:sldId id="533" r:id="rId54"/>
    <p:sldId id="345" r:id="rId55"/>
    <p:sldId id="350" r:id="rId56"/>
    <p:sldId id="276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11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6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6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7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6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55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2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7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0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3CDE4-E98B-44D5-AD9E-9A4627B1FF4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95D5-AD98-4A54-9DA9-B58CB62F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8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.ac.uk/sustainability/staff/advice/laboratories" TargetMode="External"/><Relationship Id="rId3" Type="http://schemas.openxmlformats.org/officeDocument/2006/relationships/hyperlink" Target="https://twitter.com/my_green_lab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reenlab.mit.edu/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mygreenlab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mag.org/features/2016/04/adding-efficiency-general-lab-equipment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~slanou/www/shared_documents/The%20use%20of%20feedback%20in%20lab%20energy%20conservation.pdf" TargetMode="External"/><Relationship Id="rId2" Type="http://schemas.openxmlformats.org/officeDocument/2006/relationships/hyperlink" Target="https://sustainability.berkeley.edu/sites/default/files/greenlabs.goinggreenguide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greenlab.mit.edu/mash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ability.berkeley.edu/sites/default/files/greenlabs.goinggreenguide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reenlab.mit.edu/mash" TargetMode="External"/><Relationship Id="rId4" Type="http://schemas.openxmlformats.org/officeDocument/2006/relationships/hyperlink" Target="http://web.mit.edu/~slanou/www/shared_documents/The%20use%20of%20feedback%20in%20lab%20energy%20conservation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~slanou/www/shared_documents/The%20use%20of%20feedback%20in%20lab%20energy%20conservation.pdf" TargetMode="External"/><Relationship Id="rId2" Type="http://schemas.openxmlformats.org/officeDocument/2006/relationships/hyperlink" Target="https://sustainability.berkeley.edu/sites/default/files/greenlabs.goinggreenguide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https://greenlab.mit.edu/mash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greenlab.org/resources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ciencedirect.com/science/article/pii/S104510560400082X?via%3Dihub" TargetMode="External"/><Relationship Id="rId4" Type="http://schemas.openxmlformats.org/officeDocument/2006/relationships/hyperlink" Target="https://greenlab.mit.edu/cold-storag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greenlab.org/resources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ciencedirect.com/science/article/pii/S104510560400082X?via%3Dihub" TargetMode="External"/><Relationship Id="rId4" Type="http://schemas.openxmlformats.org/officeDocument/2006/relationships/hyperlink" Target="https://greenlab.mit.edu/cold-storag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greenlab.org/resources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ciencedirect.com/science/article/pii/S104510560400082X?via%3Dihub" TargetMode="External"/><Relationship Id="rId4" Type="http://schemas.openxmlformats.org/officeDocument/2006/relationships/hyperlink" Target="https://greenlab.mit.edu/cold-storag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direct.com/science/article/pii/S104510560400082X?via%3Dihub" TargetMode="External"/><Relationship Id="rId5" Type="http://schemas.openxmlformats.org/officeDocument/2006/relationships/hyperlink" Target="https://greenlab.mit.edu/cold-storage" TargetMode="External"/><Relationship Id="rId4" Type="http://schemas.openxmlformats.org/officeDocument/2006/relationships/hyperlink" Target="https://www.mygreenlab.org/resource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direct.com/science/article/pii/S104510560400082X?via%3Dihub" TargetMode="External"/><Relationship Id="rId5" Type="http://schemas.openxmlformats.org/officeDocument/2006/relationships/hyperlink" Target="https://greenlab.mit.edu/cold-storage" TargetMode="External"/><Relationship Id="rId4" Type="http://schemas.openxmlformats.org/officeDocument/2006/relationships/hyperlink" Target="https://www.mygreenlab.org/resources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ygreenlab.org/-70-is-the-new--80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www.mygreenlab.org/-70-is-the-new--80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en.acs.org/environment/sustainability/find-hacks-greening-lab-start/96/i35" TargetMode="External"/><Relationship Id="rId2" Type="http://schemas.openxmlformats.org/officeDocument/2006/relationships/hyperlink" Target="https://www.chemistryworld.com/careers/going-green-in-the-lab/9091.articl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www.mygreenlab.org/resources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en.acs.org/environment/sustainability/find-hacks-greening-lab-start/96/i35" TargetMode="External"/><Relationship Id="rId2" Type="http://schemas.openxmlformats.org/officeDocument/2006/relationships/hyperlink" Target="https://www.chemistryworld.com/careers/going-green-in-the-lab/9091.articl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s://www.mygreenlab.org/resources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gif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greenresearch.wordpress.com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towardsgreenresearch.wordpress.com/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8360D-78EC-4398-9EF7-EF7E1E5F7E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59" y="1446084"/>
            <a:ext cx="4289682" cy="42896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A0069D-88AF-4E42-8A27-A41687C0AA37}"/>
              </a:ext>
            </a:extLst>
          </p:cNvPr>
          <p:cNvSpPr/>
          <p:nvPr/>
        </p:nvSpPr>
        <p:spPr>
          <a:xfrm>
            <a:off x="439341" y="247736"/>
            <a:ext cx="8265319" cy="94117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Research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8D6CDD-341F-4937-B682-8933FF6D977F}"/>
              </a:ext>
            </a:extLst>
          </p:cNvPr>
          <p:cNvSpPr/>
          <p:nvPr/>
        </p:nvSpPr>
        <p:spPr>
          <a:xfrm>
            <a:off x="1747838" y="5804049"/>
            <a:ext cx="5648325" cy="504609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00B050"/>
                </a:solidFill>
              </a:rPr>
              <a:t>Towards Greener Research, Together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36F96-C64B-422D-8736-56CA322DF02E}"/>
              </a:ext>
            </a:extLst>
          </p:cNvPr>
          <p:cNvSpPr/>
          <p:nvPr/>
        </p:nvSpPr>
        <p:spPr>
          <a:xfrm>
            <a:off x="1747838" y="6448426"/>
            <a:ext cx="5648325" cy="31432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B050"/>
                </a:solidFill>
              </a:rPr>
              <a:t>17-06-2021</a:t>
            </a:r>
            <a:r>
              <a:rPr lang="en-US" sz="1400" b="1" dirty="0">
                <a:solidFill>
                  <a:srgbClr val="00B050"/>
                </a:solidFill>
              </a:rPr>
              <a:t>, Brian McCarthy (brian.mccarthy@kemi.uu.se)</a:t>
            </a:r>
          </a:p>
        </p:txBody>
      </p:sp>
    </p:spTree>
    <p:extLst>
      <p:ext uri="{BB962C8B-B14F-4D97-AF65-F5344CB8AC3E}">
        <p14:creationId xmlns:p14="http://schemas.microsoft.com/office/powerpoint/2010/main" val="124390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9F999C-C995-4AE2-A74E-7C97FF7B99BB}"/>
              </a:ext>
            </a:extLst>
          </p:cNvPr>
          <p:cNvSpPr txBox="1"/>
          <p:nvPr/>
        </p:nvSpPr>
        <p:spPr>
          <a:xfrm>
            <a:off x="2733199" y="581025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 from others</a:t>
            </a:r>
          </a:p>
        </p:txBody>
      </p:sp>
      <p:pic>
        <p:nvPicPr>
          <p:cNvPr id="2050" name="Picture 2" descr="My Green Lab - Pivotal Scientific">
            <a:extLst>
              <a:ext uri="{FF2B5EF4-FFF2-40B4-BE49-F238E27FC236}">
                <a16:creationId xmlns:a16="http://schemas.microsoft.com/office/drawing/2014/main" id="{AA54120A-17EB-4F42-9660-44AECF88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" y="981303"/>
            <a:ext cx="5162550" cy="17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9676FB-514B-49DD-8723-99604E227C12}"/>
              </a:ext>
            </a:extLst>
          </p:cNvPr>
          <p:cNvSpPr txBox="1"/>
          <p:nvPr/>
        </p:nvSpPr>
        <p:spPr>
          <a:xfrm>
            <a:off x="5467350" y="1841614"/>
            <a:ext cx="3448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@My_Green_Lab</a:t>
            </a:r>
            <a:endParaRPr lang="en-US" dirty="0"/>
          </a:p>
          <a:p>
            <a:r>
              <a:rPr lang="en-US" dirty="0">
                <a:hlinkClick r:id="rId4"/>
              </a:rPr>
              <a:t>https://www.mygreenlab.org/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BE2AC-1486-43D2-9F34-234951CDB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4" y="3200400"/>
            <a:ext cx="5086826" cy="10570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88B454-4D28-425C-A732-C4F17CCAF66B}"/>
              </a:ext>
            </a:extLst>
          </p:cNvPr>
          <p:cNvSpPr txBox="1"/>
          <p:nvPr/>
        </p:nvSpPr>
        <p:spPr>
          <a:xfrm>
            <a:off x="5467350" y="3544235"/>
            <a:ext cx="3190875" cy="368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https://greenlab.mit.edu/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9A08BC-4632-4550-884E-582A3A3A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40" y="4412786"/>
            <a:ext cx="6748463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851FF3-9C13-4AE6-A560-50708CED1F77}"/>
              </a:ext>
            </a:extLst>
          </p:cNvPr>
          <p:cNvSpPr txBox="1"/>
          <p:nvPr/>
        </p:nvSpPr>
        <p:spPr>
          <a:xfrm>
            <a:off x="1052512" y="6123640"/>
            <a:ext cx="7038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effectLst/>
                <a:latin typeface="PT Sans"/>
                <a:hlinkClick r:id="rId8"/>
              </a:rPr>
              <a:t>https://www.ed.ac.uk/sustainability/staff/advice/laboratories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1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12436E3-F87B-4634-9660-F3AE4FE02B9F}"/>
              </a:ext>
            </a:extLst>
          </p:cNvPr>
          <p:cNvSpPr/>
          <p:nvPr/>
        </p:nvSpPr>
        <p:spPr>
          <a:xfrm>
            <a:off x="1989035" y="1720952"/>
            <a:ext cx="5165930" cy="143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Research labs use up to 3-5 times more </a:t>
            </a:r>
            <a:r>
              <a:rPr lang="en-US" sz="2500" u="sng" dirty="0"/>
              <a:t>energy</a:t>
            </a:r>
            <a:r>
              <a:rPr lang="en-US" sz="2500" dirty="0"/>
              <a:t> per square meter than office space….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2B29B-891F-45C3-82AA-598650194F7E}"/>
              </a:ext>
            </a:extLst>
          </p:cNvPr>
          <p:cNvSpPr txBox="1"/>
          <p:nvPr/>
        </p:nvSpPr>
        <p:spPr>
          <a:xfrm>
            <a:off x="814388" y="6419850"/>
            <a:ext cx="751522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tabLst>
                <a:tab pos="2986405" algn="ctr"/>
                <a:tab pos="5972810" algn="r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600" i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Adding efficiency to general lab equipment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Mike May, April 29, 2016, </a:t>
            </a: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24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40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4257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9325" y="6487210"/>
            <a:ext cx="6924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2"/>
              </a:rPr>
              <a:t>https://sustainability.berkeley.edu/sites/default/files/greenlabs.goinggreenguide.pdf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152900" y="6210211"/>
            <a:ext cx="4991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The use of feedback in lab energy conservation: fume hoods at MIT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Fumehoods</a:t>
            </a:r>
            <a:endParaRPr lang="en-US" sz="2500" b="1" dirty="0"/>
          </a:p>
        </p:txBody>
      </p:sp>
      <p:sp>
        <p:nvSpPr>
          <p:cNvPr id="14" name="Rectangle 13"/>
          <p:cNvSpPr/>
          <p:nvPr/>
        </p:nvSpPr>
        <p:spPr>
          <a:xfrm>
            <a:off x="6936344" y="5962159"/>
            <a:ext cx="2207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https://greenlab.mit.edu/mash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AD2CEE-91DB-40A6-8A81-A36F683921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156"/>
          <a:stretch/>
        </p:blipFill>
        <p:spPr>
          <a:xfrm>
            <a:off x="1562726" y="870263"/>
            <a:ext cx="6018546" cy="13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2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156"/>
          <a:stretch/>
        </p:blipFill>
        <p:spPr>
          <a:xfrm>
            <a:off x="1562726" y="870263"/>
            <a:ext cx="6018546" cy="13964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9325" y="6487210"/>
            <a:ext cx="6924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https://sustainability.berkeley.edu/sites/default/files/greenlabs.goinggreenguide.pdf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152900" y="6210211"/>
            <a:ext cx="4991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The use of feedback in lab energy conservation: fume hoods at MIT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2076450" y="2908830"/>
            <a:ext cx="49910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Per inch (2.54 cm) </a:t>
            </a:r>
            <a:r>
              <a:rPr lang="en-US" sz="2500" u="sng" dirty="0"/>
              <a:t>every</a:t>
            </a:r>
            <a:r>
              <a:rPr lang="en-US" sz="2500" dirty="0"/>
              <a:t> large fume hood sash is left higher, it costs the MIT chemistry department ca. $400/year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Fumehoods</a:t>
            </a:r>
            <a:endParaRPr lang="en-US" sz="2500" b="1" dirty="0"/>
          </a:p>
        </p:txBody>
      </p:sp>
      <p:sp>
        <p:nvSpPr>
          <p:cNvPr id="14" name="Rectangle 13"/>
          <p:cNvSpPr/>
          <p:nvPr/>
        </p:nvSpPr>
        <p:spPr>
          <a:xfrm>
            <a:off x="6936344" y="5962159"/>
            <a:ext cx="2207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https://greenlab.mit.edu/mash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1421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9325" y="6487210"/>
            <a:ext cx="6924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2"/>
              </a:rPr>
              <a:t>https://sustainability.berkeley.edu/sites/default/files/greenlabs.goinggreenguide.pdf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152900" y="6210211"/>
            <a:ext cx="4991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The use of feedback in lab energy conservation: fume hoods at MIT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Fumehoods</a:t>
            </a:r>
            <a:endParaRPr lang="en-US" sz="2500" b="1" dirty="0"/>
          </a:p>
        </p:txBody>
      </p:sp>
      <p:sp>
        <p:nvSpPr>
          <p:cNvPr id="14" name="Rectangle 13"/>
          <p:cNvSpPr/>
          <p:nvPr/>
        </p:nvSpPr>
        <p:spPr>
          <a:xfrm>
            <a:off x="6936344" y="5962159"/>
            <a:ext cx="2207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https://greenlab.mit.edu/mash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7913" y="1983779"/>
            <a:ext cx="5983845" cy="33659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719C6F-B27F-483E-BB32-2CD3414581B8}"/>
              </a:ext>
            </a:extLst>
          </p:cNvPr>
          <p:cNvSpPr/>
          <p:nvPr/>
        </p:nvSpPr>
        <p:spPr>
          <a:xfrm>
            <a:off x="467832" y="1555710"/>
            <a:ext cx="1212112" cy="1169581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972B4B-00E7-4493-A92F-EFAFF82378C9}"/>
              </a:ext>
            </a:extLst>
          </p:cNvPr>
          <p:cNvCxnSpPr>
            <a:stCxn id="6" idx="6"/>
          </p:cNvCxnSpPr>
          <p:nvPr/>
        </p:nvCxnSpPr>
        <p:spPr>
          <a:xfrm>
            <a:off x="1679944" y="2140501"/>
            <a:ext cx="3232298" cy="47510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CE7039-BEE1-4044-8B7F-09C2E2301CD2}"/>
              </a:ext>
            </a:extLst>
          </p:cNvPr>
          <p:cNvSpPr txBox="1"/>
          <p:nvPr/>
        </p:nvSpPr>
        <p:spPr>
          <a:xfrm>
            <a:off x="4989770" y="2333039"/>
            <a:ext cx="32322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Automatic flow adjustment device</a:t>
            </a:r>
          </a:p>
        </p:txBody>
      </p:sp>
    </p:spTree>
    <p:extLst>
      <p:ext uri="{BB962C8B-B14F-4D97-AF65-F5344CB8AC3E}">
        <p14:creationId xmlns:p14="http://schemas.microsoft.com/office/powerpoint/2010/main" val="1021936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DF0AA-F3BE-4645-AAA8-0FE62CC2B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6667"/>
          <a:stretch/>
        </p:blipFill>
        <p:spPr>
          <a:xfrm>
            <a:off x="2000250" y="542925"/>
            <a:ext cx="5143500" cy="5857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0ACC5-7AA3-4121-8218-9B99B24D4DCB}"/>
              </a:ext>
            </a:extLst>
          </p:cNvPr>
          <p:cNvSpPr txBox="1"/>
          <p:nvPr/>
        </p:nvSpPr>
        <p:spPr>
          <a:xfrm>
            <a:off x="66675" y="95250"/>
            <a:ext cx="20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SMC’s fume hoods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6F4475B-EC0B-4D03-BEBA-5F9F784CDCAA}"/>
              </a:ext>
            </a:extLst>
          </p:cNvPr>
          <p:cNvSpPr/>
          <p:nvPr/>
        </p:nvSpPr>
        <p:spPr>
          <a:xfrm rot="21054123">
            <a:off x="1842840" y="1307940"/>
            <a:ext cx="1790360" cy="3710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97633-F624-4A94-99E6-27320DE8BEF0}"/>
              </a:ext>
            </a:extLst>
          </p:cNvPr>
          <p:cNvSpPr txBox="1"/>
          <p:nvPr/>
        </p:nvSpPr>
        <p:spPr>
          <a:xfrm>
            <a:off x="659219" y="1448836"/>
            <a:ext cx="161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20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DF0AA-F3BE-4645-AAA8-0FE62CC2B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6667"/>
          <a:stretch/>
        </p:blipFill>
        <p:spPr>
          <a:xfrm>
            <a:off x="2000250" y="542925"/>
            <a:ext cx="5143500" cy="5857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0ACC5-7AA3-4121-8218-9B99B24D4DCB}"/>
              </a:ext>
            </a:extLst>
          </p:cNvPr>
          <p:cNvSpPr txBox="1"/>
          <p:nvPr/>
        </p:nvSpPr>
        <p:spPr>
          <a:xfrm>
            <a:off x="66675" y="95250"/>
            <a:ext cx="20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SMC’s fume hoods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6F4475B-EC0B-4D03-BEBA-5F9F784CDCAA}"/>
              </a:ext>
            </a:extLst>
          </p:cNvPr>
          <p:cNvSpPr/>
          <p:nvPr/>
        </p:nvSpPr>
        <p:spPr>
          <a:xfrm rot="20085230">
            <a:off x="1333776" y="2294258"/>
            <a:ext cx="2429222" cy="348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97633-F624-4A94-99E6-27320DE8BEF0}"/>
              </a:ext>
            </a:extLst>
          </p:cNvPr>
          <p:cNvSpPr txBox="1"/>
          <p:nvPr/>
        </p:nvSpPr>
        <p:spPr>
          <a:xfrm>
            <a:off x="267250" y="2802489"/>
            <a:ext cx="161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Lagom</a:t>
            </a:r>
            <a:r>
              <a:rPr lang="en-US" dirty="0"/>
              <a:t>: lowers fume hood sash after a few minutes of no activity</a:t>
            </a:r>
          </a:p>
        </p:txBody>
      </p:sp>
    </p:spTree>
    <p:extLst>
      <p:ext uri="{BB962C8B-B14F-4D97-AF65-F5344CB8AC3E}">
        <p14:creationId xmlns:p14="http://schemas.microsoft.com/office/powerpoint/2010/main" val="155807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4455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abm-website-assets.s3.amazonaws.com/chem.info/s3fs-public/powerplant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99210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28600" y="0"/>
            <a:ext cx="9992106" cy="708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932258" y="6550223"/>
            <a:ext cx="1211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cheminfo.com</a:t>
            </a:r>
          </a:p>
        </p:txBody>
      </p:sp>
      <p:pic>
        <p:nvPicPr>
          <p:cNvPr id="5" name="Picture 3" descr="C:\Users\Brian\Dropbox\Dempsey Group\4th Year Talk\Keeling Curve\Keeling curve data [Converted]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7892"/>
            <a:ext cx="8229600" cy="61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1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44785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-80 freezer 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4" y="799437"/>
            <a:ext cx="3094531" cy="551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76967" y="6563203"/>
            <a:ext cx="3128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https://www.mygreenlab.org/resources.html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6430168" y="6337228"/>
            <a:ext cx="2675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https://greenlab.mit.edu/cold-storage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Freezers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5201" y="5765638"/>
            <a:ext cx="4019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+mj-lt"/>
                <a:hlinkClick r:id="rId5"/>
              </a:rPr>
              <a:t>Stability of HCV, HIV-1 and HBV nucleic acids in plasma samples under long-term storage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Jorquera</a:t>
            </a:r>
            <a:r>
              <a:rPr lang="en-US" sz="12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et al. Biologicals</a:t>
            </a:r>
            <a:r>
              <a:rPr lang="en-US" sz="1200" dirty="0">
                <a:latin typeface="+mj-lt"/>
              </a:rPr>
              <a:t>, </a:t>
            </a:r>
            <a:r>
              <a:rPr lang="en-US" sz="1200" b="1" dirty="0">
                <a:latin typeface="+mj-lt"/>
              </a:rPr>
              <a:t>2005</a:t>
            </a:r>
            <a:r>
              <a:rPr lang="en-US" sz="1200" dirty="0">
                <a:latin typeface="+mj-lt"/>
              </a:rPr>
              <a:t>, 9-16</a:t>
            </a:r>
            <a:endParaRPr lang="en-US" sz="1200" b="0" i="0" dirty="0">
              <a:effectLst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A48DD-5C97-4BCF-9DF6-0FE6443345D3}"/>
              </a:ext>
            </a:extLst>
          </p:cNvPr>
          <p:cNvSpPr txBox="1"/>
          <p:nvPr/>
        </p:nvSpPr>
        <p:spPr>
          <a:xfrm>
            <a:off x="1314450" y="2998916"/>
            <a:ext cx="1673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-80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freezer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393490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-80 freezer 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4" y="799437"/>
            <a:ext cx="3094531" cy="551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76967" y="6563203"/>
            <a:ext cx="3128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https://www.mygreenlab.org/resources.html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6430168" y="6337228"/>
            <a:ext cx="2675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https://greenlab.mit.edu/cold-storage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Freezers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5201" y="5765638"/>
            <a:ext cx="4019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+mj-lt"/>
                <a:hlinkClick r:id="rId5"/>
              </a:rPr>
              <a:t>Stability of HCV, HIV-1 and HBV nucleic acids in plasma samples under long-term storage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Jorquera</a:t>
            </a:r>
            <a:r>
              <a:rPr lang="en-US" sz="12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et al. Biologicals</a:t>
            </a:r>
            <a:r>
              <a:rPr lang="en-US" sz="1200" dirty="0">
                <a:latin typeface="+mj-lt"/>
              </a:rPr>
              <a:t>, </a:t>
            </a:r>
            <a:r>
              <a:rPr lang="en-US" sz="1200" b="1" dirty="0">
                <a:latin typeface="+mj-lt"/>
              </a:rPr>
              <a:t>2005</a:t>
            </a:r>
            <a:r>
              <a:rPr lang="en-US" sz="1200" dirty="0">
                <a:latin typeface="+mj-lt"/>
              </a:rPr>
              <a:t>, 9-16</a:t>
            </a:r>
            <a:endParaRPr lang="en-US" sz="1200" b="0" i="0" dirty="0">
              <a:effectLst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A48DD-5C97-4BCF-9DF6-0FE6443345D3}"/>
              </a:ext>
            </a:extLst>
          </p:cNvPr>
          <p:cNvSpPr txBox="1"/>
          <p:nvPr/>
        </p:nvSpPr>
        <p:spPr>
          <a:xfrm>
            <a:off x="1314450" y="2998916"/>
            <a:ext cx="1673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-80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freezer</a:t>
            </a:r>
            <a:endParaRPr lang="en-US" sz="2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58223-763C-419F-95B4-C3B6A6AF166F}"/>
              </a:ext>
            </a:extLst>
          </p:cNvPr>
          <p:cNvSpPr txBox="1"/>
          <p:nvPr/>
        </p:nvSpPr>
        <p:spPr>
          <a:xfrm>
            <a:off x="3925110" y="2894423"/>
            <a:ext cx="55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~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EA2D0-848A-4A13-8763-443C143EE118}"/>
              </a:ext>
            </a:extLst>
          </p:cNvPr>
          <p:cNvSpPr txBox="1"/>
          <p:nvPr/>
        </p:nvSpPr>
        <p:spPr>
          <a:xfrm>
            <a:off x="4443446" y="2896818"/>
            <a:ext cx="462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Electricity consumption of an average U.S. single-family home</a:t>
            </a:r>
          </a:p>
        </p:txBody>
      </p:sp>
    </p:spTree>
    <p:extLst>
      <p:ext uri="{BB962C8B-B14F-4D97-AF65-F5344CB8AC3E}">
        <p14:creationId xmlns:p14="http://schemas.microsoft.com/office/powerpoint/2010/main" val="17592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-80 freezer 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4" y="799437"/>
            <a:ext cx="3094531" cy="551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Freezers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A48DD-5C97-4BCF-9DF6-0FE6443345D3}"/>
              </a:ext>
            </a:extLst>
          </p:cNvPr>
          <p:cNvSpPr txBox="1"/>
          <p:nvPr/>
        </p:nvSpPr>
        <p:spPr>
          <a:xfrm>
            <a:off x="1314450" y="2998916"/>
            <a:ext cx="1673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-80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freezer</a:t>
            </a:r>
            <a:endParaRPr lang="en-US" sz="2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58223-763C-419F-95B4-C3B6A6AF166F}"/>
              </a:ext>
            </a:extLst>
          </p:cNvPr>
          <p:cNvSpPr txBox="1"/>
          <p:nvPr/>
        </p:nvSpPr>
        <p:spPr>
          <a:xfrm>
            <a:off x="3925110" y="2894423"/>
            <a:ext cx="55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~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6DDB6-0DC6-4AEC-BD3A-3AEF05E4CB8F}"/>
              </a:ext>
            </a:extLst>
          </p:cNvPr>
          <p:cNvSpPr txBox="1"/>
          <p:nvPr/>
        </p:nvSpPr>
        <p:spPr>
          <a:xfrm>
            <a:off x="4443123" y="3792818"/>
            <a:ext cx="4383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That’s a</a:t>
            </a:r>
            <a:br>
              <a:rPr lang="en-US" sz="4000" b="1" dirty="0"/>
            </a:br>
            <a:r>
              <a:rPr lang="en-US" sz="4000" b="1" dirty="0"/>
              <a:t>244 m</a:t>
            </a:r>
            <a:r>
              <a:rPr lang="en-US" sz="4000" b="1" baseline="30000" dirty="0"/>
              <a:t>2</a:t>
            </a:r>
            <a:r>
              <a:rPr lang="en-US" sz="4000" b="1" dirty="0"/>
              <a:t> house!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8ED051-0737-47BE-A32A-5E10F2721CF3}"/>
              </a:ext>
            </a:extLst>
          </p:cNvPr>
          <p:cNvSpPr/>
          <p:nvPr/>
        </p:nvSpPr>
        <p:spPr>
          <a:xfrm>
            <a:off x="5976967" y="6563203"/>
            <a:ext cx="3128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https://www.mygreenlab.org/resources.html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E4F865-C9E6-4FBB-B779-4A4CEF897491}"/>
              </a:ext>
            </a:extLst>
          </p:cNvPr>
          <p:cNvSpPr/>
          <p:nvPr/>
        </p:nvSpPr>
        <p:spPr>
          <a:xfrm>
            <a:off x="6430168" y="6337228"/>
            <a:ext cx="2675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https://greenlab.mit.edu/cold-storage</a:t>
            </a:r>
            <a:endParaRPr lang="en-US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157DE5-F0B9-4DB1-9E34-0E0EC31EF240}"/>
              </a:ext>
            </a:extLst>
          </p:cNvPr>
          <p:cNvSpPr/>
          <p:nvPr/>
        </p:nvSpPr>
        <p:spPr>
          <a:xfrm>
            <a:off x="5025201" y="5765638"/>
            <a:ext cx="4019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+mj-lt"/>
                <a:hlinkClick r:id="rId5"/>
              </a:rPr>
              <a:t>Stability of HCV, HIV-1 and HBV nucleic acids in plasma samples under long-term storage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Jorquera</a:t>
            </a:r>
            <a:r>
              <a:rPr lang="en-US" sz="12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et al. Biologicals</a:t>
            </a:r>
            <a:r>
              <a:rPr lang="en-US" sz="1200" dirty="0">
                <a:latin typeface="+mj-lt"/>
              </a:rPr>
              <a:t>, </a:t>
            </a:r>
            <a:r>
              <a:rPr lang="en-US" sz="1200" b="1" dirty="0">
                <a:latin typeface="+mj-lt"/>
              </a:rPr>
              <a:t>2005</a:t>
            </a:r>
            <a:r>
              <a:rPr lang="en-US" sz="1200" dirty="0">
                <a:latin typeface="+mj-lt"/>
              </a:rPr>
              <a:t>, 9-16</a:t>
            </a:r>
            <a:endParaRPr lang="en-US" sz="1200" b="0" i="0" dirty="0"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56ACA-1BCC-4925-8DC4-2B8F3639BC13}"/>
              </a:ext>
            </a:extLst>
          </p:cNvPr>
          <p:cNvSpPr txBox="1"/>
          <p:nvPr/>
        </p:nvSpPr>
        <p:spPr>
          <a:xfrm>
            <a:off x="4443446" y="2896818"/>
            <a:ext cx="462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Electricity consumption of an average U.S. single-family home</a:t>
            </a:r>
          </a:p>
        </p:txBody>
      </p:sp>
    </p:spTree>
    <p:extLst>
      <p:ext uri="{BB962C8B-B14F-4D97-AF65-F5344CB8AC3E}">
        <p14:creationId xmlns:p14="http://schemas.microsoft.com/office/powerpoint/2010/main" val="2942661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-80 freezer 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4" y="799437"/>
            <a:ext cx="3094531" cy="551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Freezers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A48DD-5C97-4BCF-9DF6-0FE6443345D3}"/>
              </a:ext>
            </a:extLst>
          </p:cNvPr>
          <p:cNvSpPr txBox="1"/>
          <p:nvPr/>
        </p:nvSpPr>
        <p:spPr>
          <a:xfrm>
            <a:off x="1314450" y="2998916"/>
            <a:ext cx="1673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-80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freezer</a:t>
            </a:r>
            <a:endParaRPr lang="en-US" sz="2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58223-763C-419F-95B4-C3B6A6AF166F}"/>
              </a:ext>
            </a:extLst>
          </p:cNvPr>
          <p:cNvSpPr txBox="1"/>
          <p:nvPr/>
        </p:nvSpPr>
        <p:spPr>
          <a:xfrm>
            <a:off x="3925110" y="2894423"/>
            <a:ext cx="55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~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6DDB6-0DC6-4AEC-BD3A-3AEF05E4CB8F}"/>
              </a:ext>
            </a:extLst>
          </p:cNvPr>
          <p:cNvSpPr txBox="1"/>
          <p:nvPr/>
        </p:nvSpPr>
        <p:spPr>
          <a:xfrm>
            <a:off x="4443123" y="3792818"/>
            <a:ext cx="4383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That’s a</a:t>
            </a:r>
            <a:br>
              <a:rPr lang="en-US" sz="4000" b="1" dirty="0"/>
            </a:br>
            <a:r>
              <a:rPr lang="en-US" sz="4000" b="1" dirty="0"/>
              <a:t>244 m</a:t>
            </a:r>
            <a:r>
              <a:rPr lang="en-US" sz="4000" b="1" baseline="30000" dirty="0"/>
              <a:t>2</a:t>
            </a:r>
            <a:r>
              <a:rPr lang="en-US" sz="4000" b="1" dirty="0"/>
              <a:t> house!</a:t>
            </a:r>
          </a:p>
        </p:txBody>
      </p:sp>
      <p:pic>
        <p:nvPicPr>
          <p:cNvPr id="3074" name="Picture 2" descr="3-Bedroom, 2531 Sq Ft Country Home - Plan #106-1283 - Main Exterior">
            <a:extLst>
              <a:ext uri="{FF2B5EF4-FFF2-40B4-BE49-F238E27FC236}">
                <a16:creationId xmlns:a16="http://schemas.microsoft.com/office/drawing/2014/main" id="{554077B2-8D32-4A55-BB99-D050096B2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4" b="9566"/>
          <a:stretch/>
        </p:blipFill>
        <p:spPr bwMode="auto">
          <a:xfrm>
            <a:off x="3481421" y="225707"/>
            <a:ext cx="5484197" cy="254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B9C4A9-594C-42AE-8A19-71D56598CBBB}"/>
              </a:ext>
            </a:extLst>
          </p:cNvPr>
          <p:cNvSpPr txBox="1"/>
          <p:nvPr/>
        </p:nvSpPr>
        <p:spPr>
          <a:xfrm>
            <a:off x="3524317" y="202255"/>
            <a:ext cx="1563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235 m</a:t>
            </a:r>
            <a:r>
              <a:rPr lang="en-US" sz="3000" b="1" baseline="30000" dirty="0">
                <a:solidFill>
                  <a:schemeClr val="bg1"/>
                </a:solidFill>
              </a:rPr>
              <a:t>2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8ED051-0737-47BE-A32A-5E10F2721CF3}"/>
              </a:ext>
            </a:extLst>
          </p:cNvPr>
          <p:cNvSpPr/>
          <p:nvPr/>
        </p:nvSpPr>
        <p:spPr>
          <a:xfrm>
            <a:off x="5976967" y="6563203"/>
            <a:ext cx="3128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https://www.mygreenlab.org/resources.html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E4F865-C9E6-4FBB-B779-4A4CEF897491}"/>
              </a:ext>
            </a:extLst>
          </p:cNvPr>
          <p:cNvSpPr/>
          <p:nvPr/>
        </p:nvSpPr>
        <p:spPr>
          <a:xfrm>
            <a:off x="6430168" y="6337228"/>
            <a:ext cx="2675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https://greenlab.mit.edu/cold-storage</a:t>
            </a:r>
            <a:endParaRPr lang="en-US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157DE5-F0B9-4DB1-9E34-0E0EC31EF240}"/>
              </a:ext>
            </a:extLst>
          </p:cNvPr>
          <p:cNvSpPr/>
          <p:nvPr/>
        </p:nvSpPr>
        <p:spPr>
          <a:xfrm>
            <a:off x="5025201" y="5765638"/>
            <a:ext cx="4019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+mj-lt"/>
                <a:hlinkClick r:id="rId6"/>
              </a:rPr>
              <a:t>Stability of HCV, HIV-1 and HBV nucleic acids in plasma samples under long-term storage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Jorquera</a:t>
            </a:r>
            <a:r>
              <a:rPr lang="en-US" sz="12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et al. Biologicals</a:t>
            </a:r>
            <a:r>
              <a:rPr lang="en-US" sz="1200" dirty="0">
                <a:latin typeface="+mj-lt"/>
              </a:rPr>
              <a:t>, </a:t>
            </a:r>
            <a:r>
              <a:rPr lang="en-US" sz="1200" b="1" dirty="0">
                <a:latin typeface="+mj-lt"/>
              </a:rPr>
              <a:t>2005</a:t>
            </a:r>
            <a:r>
              <a:rPr lang="en-US" sz="1200" dirty="0">
                <a:latin typeface="+mj-lt"/>
              </a:rPr>
              <a:t>, 9-16</a:t>
            </a:r>
            <a:endParaRPr lang="en-US" sz="1200" b="0" i="0" dirty="0"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C2782-1CC1-4DE5-9E28-F19391D58DB5}"/>
              </a:ext>
            </a:extLst>
          </p:cNvPr>
          <p:cNvSpPr txBox="1"/>
          <p:nvPr/>
        </p:nvSpPr>
        <p:spPr>
          <a:xfrm>
            <a:off x="4443446" y="2896818"/>
            <a:ext cx="462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Electricity consumption of an average U.S. single-family home</a:t>
            </a:r>
          </a:p>
        </p:txBody>
      </p:sp>
    </p:spTree>
    <p:extLst>
      <p:ext uri="{BB962C8B-B14F-4D97-AF65-F5344CB8AC3E}">
        <p14:creationId xmlns:p14="http://schemas.microsoft.com/office/powerpoint/2010/main" val="932790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-80 freezer 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4" y="799437"/>
            <a:ext cx="3094531" cy="551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Freezers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A48DD-5C97-4BCF-9DF6-0FE6443345D3}"/>
              </a:ext>
            </a:extLst>
          </p:cNvPr>
          <p:cNvSpPr txBox="1"/>
          <p:nvPr/>
        </p:nvSpPr>
        <p:spPr>
          <a:xfrm>
            <a:off x="1314450" y="2998916"/>
            <a:ext cx="1673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-80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freezer</a:t>
            </a:r>
            <a:endParaRPr lang="en-US" sz="2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58223-763C-419F-95B4-C3B6A6AF166F}"/>
              </a:ext>
            </a:extLst>
          </p:cNvPr>
          <p:cNvSpPr txBox="1"/>
          <p:nvPr/>
        </p:nvSpPr>
        <p:spPr>
          <a:xfrm>
            <a:off x="3925110" y="2894423"/>
            <a:ext cx="55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~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6DDB6-0DC6-4AEC-BD3A-3AEF05E4CB8F}"/>
              </a:ext>
            </a:extLst>
          </p:cNvPr>
          <p:cNvSpPr txBox="1"/>
          <p:nvPr/>
        </p:nvSpPr>
        <p:spPr>
          <a:xfrm>
            <a:off x="4443123" y="3792818"/>
            <a:ext cx="4383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That’s a</a:t>
            </a:r>
            <a:br>
              <a:rPr lang="en-US" sz="4000" b="1" dirty="0"/>
            </a:br>
            <a:r>
              <a:rPr lang="en-US" sz="4000" b="1" dirty="0"/>
              <a:t>244 m</a:t>
            </a:r>
            <a:r>
              <a:rPr lang="en-US" sz="4000" b="1" baseline="30000" dirty="0"/>
              <a:t>2</a:t>
            </a:r>
            <a:r>
              <a:rPr lang="en-US" sz="4000" b="1" dirty="0"/>
              <a:t> house!</a:t>
            </a:r>
          </a:p>
        </p:txBody>
      </p:sp>
      <p:pic>
        <p:nvPicPr>
          <p:cNvPr id="3074" name="Picture 2" descr="3-Bedroom, 2531 Sq Ft Country Home - Plan #106-1283 - Main Exterior">
            <a:extLst>
              <a:ext uri="{FF2B5EF4-FFF2-40B4-BE49-F238E27FC236}">
                <a16:creationId xmlns:a16="http://schemas.microsoft.com/office/drawing/2014/main" id="{554077B2-8D32-4A55-BB99-D050096B2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4" b="9566"/>
          <a:stretch/>
        </p:blipFill>
        <p:spPr bwMode="auto">
          <a:xfrm>
            <a:off x="3481421" y="225707"/>
            <a:ext cx="5484197" cy="254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B9C4A9-594C-42AE-8A19-71D56598CBBB}"/>
              </a:ext>
            </a:extLst>
          </p:cNvPr>
          <p:cNvSpPr txBox="1"/>
          <p:nvPr/>
        </p:nvSpPr>
        <p:spPr>
          <a:xfrm>
            <a:off x="3524317" y="202255"/>
            <a:ext cx="1563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235 m</a:t>
            </a:r>
            <a:r>
              <a:rPr lang="en-US" sz="3000" b="1" baseline="30000" dirty="0">
                <a:solidFill>
                  <a:schemeClr val="bg1"/>
                </a:solidFill>
              </a:rPr>
              <a:t>2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A7B2926-B35C-4829-A70A-297742BCB11E}"/>
              </a:ext>
            </a:extLst>
          </p:cNvPr>
          <p:cNvSpPr/>
          <p:nvPr/>
        </p:nvSpPr>
        <p:spPr>
          <a:xfrm>
            <a:off x="1435510" y="3404496"/>
            <a:ext cx="521109" cy="8676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FB462-8239-4FE7-AFBA-6351EA82046C}"/>
              </a:ext>
            </a:extLst>
          </p:cNvPr>
          <p:cNvSpPr txBox="1"/>
          <p:nvPr/>
        </p:nvSpPr>
        <p:spPr>
          <a:xfrm>
            <a:off x="1314450" y="4272193"/>
            <a:ext cx="206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-70: </a:t>
            </a:r>
            <a:r>
              <a:rPr lang="en-US" sz="2200" dirty="0"/>
              <a:t>30-40% less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60D2E-1500-40DA-BF3B-E3EF75D37566}"/>
              </a:ext>
            </a:extLst>
          </p:cNvPr>
          <p:cNvSpPr txBox="1"/>
          <p:nvPr/>
        </p:nvSpPr>
        <p:spPr>
          <a:xfrm>
            <a:off x="1882551" y="3557881"/>
            <a:ext cx="93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Raise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C1C3D9-25FF-47D0-905C-224B36A96761}"/>
              </a:ext>
            </a:extLst>
          </p:cNvPr>
          <p:cNvSpPr/>
          <p:nvPr/>
        </p:nvSpPr>
        <p:spPr>
          <a:xfrm>
            <a:off x="5976967" y="6563203"/>
            <a:ext cx="3128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https://www.mygreenlab.org/resources.html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1BF5C-A01F-4D4E-BD6D-7539BEDECC89}"/>
              </a:ext>
            </a:extLst>
          </p:cNvPr>
          <p:cNvSpPr/>
          <p:nvPr/>
        </p:nvSpPr>
        <p:spPr>
          <a:xfrm>
            <a:off x="6430168" y="6337228"/>
            <a:ext cx="2675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https://greenlab.mit.edu/cold-storage</a:t>
            </a:r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02D7B1-C8CE-4391-9DC7-C6D4D9335E5C}"/>
              </a:ext>
            </a:extLst>
          </p:cNvPr>
          <p:cNvSpPr/>
          <p:nvPr/>
        </p:nvSpPr>
        <p:spPr>
          <a:xfrm>
            <a:off x="5025201" y="5765638"/>
            <a:ext cx="4019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+mj-lt"/>
                <a:hlinkClick r:id="rId6"/>
              </a:rPr>
              <a:t>Stability of HCV, HIV-1 and HBV nucleic acids in plasma samples under long-term storage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Jorquera</a:t>
            </a:r>
            <a:r>
              <a:rPr lang="en-US" sz="12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et al. Biologicals</a:t>
            </a:r>
            <a:r>
              <a:rPr lang="en-US" sz="1200" dirty="0">
                <a:latin typeface="+mj-lt"/>
              </a:rPr>
              <a:t>, </a:t>
            </a:r>
            <a:r>
              <a:rPr lang="en-US" sz="1200" b="1" dirty="0">
                <a:latin typeface="+mj-lt"/>
              </a:rPr>
              <a:t>2005</a:t>
            </a:r>
            <a:r>
              <a:rPr lang="en-US" sz="1200" dirty="0">
                <a:latin typeface="+mj-lt"/>
              </a:rPr>
              <a:t>, 9-16</a:t>
            </a:r>
            <a:endParaRPr lang="en-US" sz="1200" b="0" i="0" dirty="0"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D5EFFF-089C-4E8D-A1B5-A01875155A99}"/>
              </a:ext>
            </a:extLst>
          </p:cNvPr>
          <p:cNvSpPr txBox="1"/>
          <p:nvPr/>
        </p:nvSpPr>
        <p:spPr>
          <a:xfrm>
            <a:off x="4443446" y="2896818"/>
            <a:ext cx="462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Electricity consumption of an average U.S. single-family home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0839832-6DD5-48F0-9B67-5EBF43FEBB91}"/>
              </a:ext>
            </a:extLst>
          </p:cNvPr>
          <p:cNvSpPr/>
          <p:nvPr/>
        </p:nvSpPr>
        <p:spPr>
          <a:xfrm>
            <a:off x="3347884" y="73742"/>
            <a:ext cx="5796116" cy="5331542"/>
          </a:xfrm>
          <a:custGeom>
            <a:avLst/>
            <a:gdLst>
              <a:gd name="connsiteX0" fmla="*/ 44245 w 5796116"/>
              <a:gd name="connsiteY0" fmla="*/ 0 h 5331542"/>
              <a:gd name="connsiteX1" fmla="*/ 44245 w 5796116"/>
              <a:gd name="connsiteY1" fmla="*/ 0 h 5331542"/>
              <a:gd name="connsiteX2" fmla="*/ 7374 w 5796116"/>
              <a:gd name="connsiteY2" fmla="*/ 132735 h 5331542"/>
              <a:gd name="connsiteX3" fmla="*/ 0 w 5796116"/>
              <a:gd name="connsiteY3" fmla="*/ 213852 h 5331542"/>
              <a:gd name="connsiteX4" fmla="*/ 147484 w 5796116"/>
              <a:gd name="connsiteY4" fmla="*/ 3399503 h 5331542"/>
              <a:gd name="connsiteX5" fmla="*/ 1297858 w 5796116"/>
              <a:gd name="connsiteY5" fmla="*/ 5331542 h 5331542"/>
              <a:gd name="connsiteX6" fmla="*/ 5796116 w 5796116"/>
              <a:gd name="connsiteY6" fmla="*/ 5294671 h 5331542"/>
              <a:gd name="connsiteX7" fmla="*/ 5744497 w 5796116"/>
              <a:gd name="connsiteY7" fmla="*/ 7374 h 5331542"/>
              <a:gd name="connsiteX8" fmla="*/ 44245 w 5796116"/>
              <a:gd name="connsiteY8" fmla="*/ 0 h 53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6116" h="5331542">
                <a:moveTo>
                  <a:pt x="44245" y="0"/>
                </a:moveTo>
                <a:lnTo>
                  <a:pt x="44245" y="0"/>
                </a:lnTo>
                <a:cubicBezTo>
                  <a:pt x="14869" y="80782"/>
                  <a:pt x="15155" y="62704"/>
                  <a:pt x="7374" y="132735"/>
                </a:cubicBezTo>
                <a:cubicBezTo>
                  <a:pt x="4376" y="159719"/>
                  <a:pt x="0" y="213852"/>
                  <a:pt x="0" y="213852"/>
                </a:cubicBezTo>
                <a:lnTo>
                  <a:pt x="147484" y="3399503"/>
                </a:lnTo>
                <a:lnTo>
                  <a:pt x="1297858" y="5331542"/>
                </a:lnTo>
                <a:lnTo>
                  <a:pt x="5796116" y="5294671"/>
                </a:lnTo>
                <a:lnTo>
                  <a:pt x="5744497" y="7374"/>
                </a:lnTo>
                <a:lnTo>
                  <a:pt x="44245" y="0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66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DAEED-D27E-4107-B6C2-36FD9F1C40B0}"/>
              </a:ext>
            </a:extLst>
          </p:cNvPr>
          <p:cNvSpPr txBox="1"/>
          <p:nvPr/>
        </p:nvSpPr>
        <p:spPr>
          <a:xfrm>
            <a:off x="419454" y="1679123"/>
            <a:ext cx="8305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Is it safe for your samples though??</a:t>
            </a:r>
          </a:p>
        </p:txBody>
      </p:sp>
      <p:pic>
        <p:nvPicPr>
          <p:cNvPr id="2052" name="Picture 4" descr="848 Sad Scientist Photos - Free &amp; Royalty-Free Stock Photos from Dreamstime">
            <a:extLst>
              <a:ext uri="{FF2B5EF4-FFF2-40B4-BE49-F238E27FC236}">
                <a16:creationId xmlns:a16="http://schemas.microsoft.com/office/drawing/2014/main" id="{F0ECAC6B-6E6B-49F1-A32D-3EE1E5DDC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0" y="2726449"/>
            <a:ext cx="2439618" cy="36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d Scientist Stock Video Footage - 4K and HD Video Clips | Shutterstock">
            <a:extLst>
              <a:ext uri="{FF2B5EF4-FFF2-40B4-BE49-F238E27FC236}">
                <a16:creationId xmlns:a16="http://schemas.microsoft.com/office/drawing/2014/main" id="{9687A294-53C4-46D0-A8A1-D7640886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29" y="3300606"/>
            <a:ext cx="5473650" cy="307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8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550CB5-3054-4008-AFE8-F4EFFEF1304D}"/>
              </a:ext>
            </a:extLst>
          </p:cNvPr>
          <p:cNvGrpSpPr/>
          <p:nvPr/>
        </p:nvGrpSpPr>
        <p:grpSpPr>
          <a:xfrm>
            <a:off x="147636" y="2222720"/>
            <a:ext cx="8848725" cy="1757058"/>
            <a:chOff x="147636" y="2562966"/>
            <a:chExt cx="8848725" cy="17570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933E50-49E7-4F45-9711-EBC298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36" y="2562966"/>
              <a:ext cx="8848725" cy="175705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768AE3-CEE3-4173-B9C9-0D19502BCDB9}"/>
                </a:ext>
              </a:extLst>
            </p:cNvPr>
            <p:cNvSpPr/>
            <p:nvPr/>
          </p:nvSpPr>
          <p:spPr>
            <a:xfrm>
              <a:off x="4733925" y="2962275"/>
              <a:ext cx="1133475" cy="20955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76ADC1-A0FF-46C3-B61E-62F1453FB05B}"/>
                </a:ext>
              </a:extLst>
            </p:cNvPr>
            <p:cNvSpPr/>
            <p:nvPr/>
          </p:nvSpPr>
          <p:spPr>
            <a:xfrm>
              <a:off x="4838701" y="3324225"/>
              <a:ext cx="742950" cy="20955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FC3DBA-D81A-4981-811F-F69E1E4D4AE2}"/>
                </a:ext>
              </a:extLst>
            </p:cNvPr>
            <p:cNvSpPr/>
            <p:nvPr/>
          </p:nvSpPr>
          <p:spPr>
            <a:xfrm>
              <a:off x="7905751" y="3327195"/>
              <a:ext cx="742950" cy="20955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B84F21-C285-4304-8813-009D0EE05F92}"/>
                </a:ext>
              </a:extLst>
            </p:cNvPr>
            <p:cNvSpPr/>
            <p:nvPr/>
          </p:nvSpPr>
          <p:spPr>
            <a:xfrm>
              <a:off x="209551" y="3651045"/>
              <a:ext cx="600074" cy="24468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My Green Lab - Pivotal Scientific">
            <a:extLst>
              <a:ext uri="{FF2B5EF4-FFF2-40B4-BE49-F238E27FC236}">
                <a16:creationId xmlns:a16="http://schemas.microsoft.com/office/drawing/2014/main" id="{5B37E8C9-8CDA-409C-B2C1-8998F9D94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2383"/>
            <a:ext cx="5162550" cy="17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2CB4FD-F086-4BF9-8B6A-E01A79745056}"/>
              </a:ext>
            </a:extLst>
          </p:cNvPr>
          <p:cNvSpPr txBox="1"/>
          <p:nvPr/>
        </p:nvSpPr>
        <p:spPr>
          <a:xfrm>
            <a:off x="1262062" y="1641644"/>
            <a:ext cx="6619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https://www.mygreenlab.org/-70-is-the-new--80.html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9684FB-9B5A-4963-8121-B9A707B2BA53}"/>
              </a:ext>
            </a:extLst>
          </p:cNvPr>
          <p:cNvCxnSpPr/>
          <p:nvPr/>
        </p:nvCxnSpPr>
        <p:spPr>
          <a:xfrm>
            <a:off x="224299" y="2861075"/>
            <a:ext cx="442881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84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550CB5-3054-4008-AFE8-F4EFFEF1304D}"/>
              </a:ext>
            </a:extLst>
          </p:cNvPr>
          <p:cNvGrpSpPr/>
          <p:nvPr/>
        </p:nvGrpSpPr>
        <p:grpSpPr>
          <a:xfrm>
            <a:off x="147636" y="2222720"/>
            <a:ext cx="8848725" cy="1757058"/>
            <a:chOff x="147636" y="2562966"/>
            <a:chExt cx="8848725" cy="17570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933E50-49E7-4F45-9711-EBC298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36" y="2562966"/>
              <a:ext cx="8848725" cy="175705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768AE3-CEE3-4173-B9C9-0D19502BCDB9}"/>
                </a:ext>
              </a:extLst>
            </p:cNvPr>
            <p:cNvSpPr/>
            <p:nvPr/>
          </p:nvSpPr>
          <p:spPr>
            <a:xfrm>
              <a:off x="4733925" y="2962275"/>
              <a:ext cx="1133475" cy="20955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76ADC1-A0FF-46C3-B61E-62F1453FB05B}"/>
                </a:ext>
              </a:extLst>
            </p:cNvPr>
            <p:cNvSpPr/>
            <p:nvPr/>
          </p:nvSpPr>
          <p:spPr>
            <a:xfrm>
              <a:off x="4838701" y="3324225"/>
              <a:ext cx="742950" cy="20955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FC3DBA-D81A-4981-811F-F69E1E4D4AE2}"/>
                </a:ext>
              </a:extLst>
            </p:cNvPr>
            <p:cNvSpPr/>
            <p:nvPr/>
          </p:nvSpPr>
          <p:spPr>
            <a:xfrm>
              <a:off x="7905751" y="3327195"/>
              <a:ext cx="742950" cy="20955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B84F21-C285-4304-8813-009D0EE05F92}"/>
                </a:ext>
              </a:extLst>
            </p:cNvPr>
            <p:cNvSpPr/>
            <p:nvPr/>
          </p:nvSpPr>
          <p:spPr>
            <a:xfrm>
              <a:off x="209551" y="3651045"/>
              <a:ext cx="600074" cy="24468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My Green Lab - Pivotal Scientific">
            <a:extLst>
              <a:ext uri="{FF2B5EF4-FFF2-40B4-BE49-F238E27FC236}">
                <a16:creationId xmlns:a16="http://schemas.microsoft.com/office/drawing/2014/main" id="{5B37E8C9-8CDA-409C-B2C1-8998F9D94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2383"/>
            <a:ext cx="5162550" cy="17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2CB4FD-F086-4BF9-8B6A-E01A79745056}"/>
              </a:ext>
            </a:extLst>
          </p:cNvPr>
          <p:cNvSpPr txBox="1"/>
          <p:nvPr/>
        </p:nvSpPr>
        <p:spPr>
          <a:xfrm>
            <a:off x="1262062" y="1641644"/>
            <a:ext cx="6619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https://www.mygreenlab.org/-70-is-the-new--80.html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78271-D78F-4E92-BD74-0E14F69CC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5" y="4127881"/>
            <a:ext cx="8772525" cy="24325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2CE873-7605-41DE-BB57-1AFAA3FB896A}"/>
              </a:ext>
            </a:extLst>
          </p:cNvPr>
          <p:cNvCxnSpPr/>
          <p:nvPr/>
        </p:nvCxnSpPr>
        <p:spPr>
          <a:xfrm>
            <a:off x="224299" y="2861075"/>
            <a:ext cx="442881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768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86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743B4D-7D15-4538-8413-571BFB4CC881}"/>
              </a:ext>
            </a:extLst>
          </p:cNvPr>
          <p:cNvSpPr/>
          <p:nvPr/>
        </p:nvSpPr>
        <p:spPr>
          <a:xfrm>
            <a:off x="0" y="6304002"/>
            <a:ext cx="8849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Predicted warming models from Professors </a:t>
            </a:r>
            <a:r>
              <a:rPr lang="en-US" sz="1000" dirty="0" err="1"/>
              <a:t>Yangyang</a:t>
            </a:r>
            <a:r>
              <a:rPr lang="en-US" sz="1000" dirty="0"/>
              <a:t> Xu, </a:t>
            </a:r>
            <a:r>
              <a:rPr lang="en-US" sz="1000" dirty="0" err="1"/>
              <a:t>Veerabhadran</a:t>
            </a:r>
            <a:r>
              <a:rPr lang="en-US" sz="1000" dirty="0"/>
              <a:t> Ramanathan and David G. Victor; see Nature DOI: 10.1038/d41586-018-07586-5</a:t>
            </a:r>
          </a:p>
          <a:p>
            <a:r>
              <a:rPr lang="en-US" sz="1000" dirty="0"/>
              <a:t>Predicted impacts from “Global warming of 1.5°C An IPCC Special Report,” 2018</a:t>
            </a:r>
          </a:p>
          <a:p>
            <a:r>
              <a:rPr lang="en-US" sz="1000" dirty="0"/>
              <a:t>See also New York Times article “Why Half a Degree of Global Warming is a Big Deal,” 2018, Brad Pulmer, Nadja </a:t>
            </a:r>
            <a:r>
              <a:rPr lang="en-US" sz="1000" dirty="0" err="1"/>
              <a:t>Popvich</a:t>
            </a:r>
            <a:r>
              <a:rPr lang="en-US" sz="1000" dirty="0"/>
              <a:t>, Iris Gottlieb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47CB5-A1EE-4CC3-B211-09710612E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" r="25986" b="6228"/>
          <a:stretch/>
        </p:blipFill>
        <p:spPr>
          <a:xfrm>
            <a:off x="1476896" y="146550"/>
            <a:ext cx="5454846" cy="615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47328B-98AD-4F40-BA4C-D7951116B22A}"/>
              </a:ext>
            </a:extLst>
          </p:cNvPr>
          <p:cNvSpPr txBox="1"/>
          <p:nvPr/>
        </p:nvSpPr>
        <p:spPr>
          <a:xfrm>
            <a:off x="2344993" y="5272546"/>
            <a:ext cx="1489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@</a:t>
            </a:r>
            <a:r>
              <a:rPr lang="en-US" sz="1200" dirty="0" err="1"/>
              <a:t>chemdavis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7505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023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3300" y="6542901"/>
            <a:ext cx="556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2"/>
              </a:rPr>
              <a:t>https://www.chemistryworld.com/careers/going-green-in-the-lab/9091.article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762250" y="6294477"/>
            <a:ext cx="6343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https://cen.acs.org/environment/sustainability/find-hacks-greening-lab-start/96/i35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976967" y="6048853"/>
            <a:ext cx="3128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https://www.mygreenlab.org/resources.html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Switch to air-cooling whenever possible</a:t>
            </a:r>
          </a:p>
        </p:txBody>
      </p:sp>
      <p:pic>
        <p:nvPicPr>
          <p:cNvPr id="1026" name="Picture 2" descr="Schematic of reflux setup. | Download Scientific Diagram">
            <a:extLst>
              <a:ext uri="{FF2B5EF4-FFF2-40B4-BE49-F238E27FC236}">
                <a16:creationId xmlns:a16="http://schemas.microsoft.com/office/drawing/2014/main" id="{13946F98-81CF-420E-B0C4-313DA5E4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75" y="1133099"/>
            <a:ext cx="3694092" cy="41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34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3300" y="6542901"/>
            <a:ext cx="556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2"/>
              </a:rPr>
              <a:t>https://www.chemistryworld.com/careers/going-green-in-the-lab/9091.article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762250" y="6294477"/>
            <a:ext cx="6343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https://cen.acs.org/environment/sustainability/find-hacks-greening-lab-start/96/i35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976967" y="6048853"/>
            <a:ext cx="3128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https://www.mygreenlab.org/resources.html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88076"/>
            <a:ext cx="875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Switch to air-cooling whenever possible</a:t>
            </a:r>
          </a:p>
        </p:txBody>
      </p:sp>
      <p:pic>
        <p:nvPicPr>
          <p:cNvPr id="1026" name="Picture 2" descr="Schematic of reflux setup. | Download Scientific Diagram">
            <a:extLst>
              <a:ext uri="{FF2B5EF4-FFF2-40B4-BE49-F238E27FC236}">
                <a16:creationId xmlns:a16="http://schemas.microsoft.com/office/drawing/2014/main" id="{13946F98-81CF-420E-B0C4-313DA5E4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75" y="1133099"/>
            <a:ext cx="3694092" cy="41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Asynt CondenSyn waterless air condenser">
            <a:extLst>
              <a:ext uri="{FF2B5EF4-FFF2-40B4-BE49-F238E27FC236}">
                <a16:creationId xmlns:a16="http://schemas.microsoft.com/office/drawing/2014/main" id="{4A266710-056B-425E-A87B-E399BBA54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r="20591"/>
          <a:stretch/>
        </p:blipFill>
        <p:spPr bwMode="auto">
          <a:xfrm>
            <a:off x="5652351" y="811294"/>
            <a:ext cx="2443192" cy="52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1A962CC-BB36-49D9-9D3D-8A23DB4853A3}"/>
              </a:ext>
            </a:extLst>
          </p:cNvPr>
          <p:cNvSpPr/>
          <p:nvPr/>
        </p:nvSpPr>
        <p:spPr>
          <a:xfrm>
            <a:off x="4748554" y="2755462"/>
            <a:ext cx="903797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55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35191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</p:spTree>
    <p:extLst>
      <p:ext uri="{BB962C8B-B14F-4D97-AF65-F5344CB8AC3E}">
        <p14:creationId xmlns:p14="http://schemas.microsoft.com/office/powerpoint/2010/main" val="2526421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02C357-7CA8-43F8-8ECD-B42B9A6609F2}"/>
              </a:ext>
            </a:extLst>
          </p:cNvPr>
          <p:cNvSpPr/>
          <p:nvPr/>
        </p:nvSpPr>
        <p:spPr>
          <a:xfrm>
            <a:off x="-3175" y="4699000"/>
            <a:ext cx="1057275" cy="565150"/>
          </a:xfrm>
          <a:custGeom>
            <a:avLst/>
            <a:gdLst>
              <a:gd name="connsiteX0" fmla="*/ 815975 w 1057275"/>
              <a:gd name="connsiteY0" fmla="*/ 12700 h 565150"/>
              <a:gd name="connsiteX1" fmla="*/ 12700 w 1057275"/>
              <a:gd name="connsiteY1" fmla="*/ 0 h 565150"/>
              <a:gd name="connsiteX2" fmla="*/ 0 w 1057275"/>
              <a:gd name="connsiteY2" fmla="*/ 31750 h 565150"/>
              <a:gd name="connsiteX3" fmla="*/ 12700 w 1057275"/>
              <a:gd name="connsiteY3" fmla="*/ 565150 h 565150"/>
              <a:gd name="connsiteX4" fmla="*/ 565150 w 1057275"/>
              <a:gd name="connsiteY4" fmla="*/ 561975 h 565150"/>
              <a:gd name="connsiteX5" fmla="*/ 904875 w 1057275"/>
              <a:gd name="connsiteY5" fmla="*/ 365125 h 565150"/>
              <a:gd name="connsiteX6" fmla="*/ 933450 w 1057275"/>
              <a:gd name="connsiteY6" fmla="*/ 288925 h 565150"/>
              <a:gd name="connsiteX7" fmla="*/ 1057275 w 1057275"/>
              <a:gd name="connsiteY7" fmla="*/ 196850 h 565150"/>
              <a:gd name="connsiteX8" fmla="*/ 1054100 w 1057275"/>
              <a:gd name="connsiteY8" fmla="*/ 158750 h 565150"/>
              <a:gd name="connsiteX9" fmla="*/ 1025525 w 1057275"/>
              <a:gd name="connsiteY9" fmla="*/ 123825 h 565150"/>
              <a:gd name="connsiteX10" fmla="*/ 815975 w 1057275"/>
              <a:gd name="connsiteY10" fmla="*/ 1270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565150">
                <a:moveTo>
                  <a:pt x="815975" y="12700"/>
                </a:moveTo>
                <a:lnTo>
                  <a:pt x="12700" y="0"/>
                </a:lnTo>
                <a:lnTo>
                  <a:pt x="0" y="31750"/>
                </a:lnTo>
                <a:lnTo>
                  <a:pt x="12700" y="565150"/>
                </a:lnTo>
                <a:lnTo>
                  <a:pt x="565150" y="561975"/>
                </a:lnTo>
                <a:lnTo>
                  <a:pt x="904875" y="365125"/>
                </a:lnTo>
                <a:lnTo>
                  <a:pt x="933450" y="288925"/>
                </a:lnTo>
                <a:lnTo>
                  <a:pt x="1057275" y="196850"/>
                </a:lnTo>
                <a:lnTo>
                  <a:pt x="1054100" y="158750"/>
                </a:lnTo>
                <a:lnTo>
                  <a:pt x="1025525" y="123825"/>
                </a:lnTo>
                <a:lnTo>
                  <a:pt x="815975" y="1270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F50419-AA33-4102-B707-55D1F2DAE64A}"/>
              </a:ext>
            </a:extLst>
          </p:cNvPr>
          <p:cNvSpPr/>
          <p:nvPr/>
        </p:nvSpPr>
        <p:spPr>
          <a:xfrm>
            <a:off x="45244" y="4090988"/>
            <a:ext cx="1390650" cy="657225"/>
          </a:xfrm>
          <a:custGeom>
            <a:avLst/>
            <a:gdLst>
              <a:gd name="connsiteX0" fmla="*/ 2381 w 1390650"/>
              <a:gd name="connsiteY0" fmla="*/ 178593 h 657225"/>
              <a:gd name="connsiteX1" fmla="*/ 54769 w 1390650"/>
              <a:gd name="connsiteY1" fmla="*/ 166687 h 657225"/>
              <a:gd name="connsiteX2" fmla="*/ 90487 w 1390650"/>
              <a:gd name="connsiteY2" fmla="*/ 171450 h 657225"/>
              <a:gd name="connsiteX3" fmla="*/ 500062 w 1390650"/>
              <a:gd name="connsiteY3" fmla="*/ 30956 h 657225"/>
              <a:gd name="connsiteX4" fmla="*/ 521494 w 1390650"/>
              <a:gd name="connsiteY4" fmla="*/ 0 h 657225"/>
              <a:gd name="connsiteX5" fmla="*/ 854869 w 1390650"/>
              <a:gd name="connsiteY5" fmla="*/ 11906 h 657225"/>
              <a:gd name="connsiteX6" fmla="*/ 876300 w 1390650"/>
              <a:gd name="connsiteY6" fmla="*/ 33337 h 657225"/>
              <a:gd name="connsiteX7" fmla="*/ 876300 w 1390650"/>
              <a:gd name="connsiteY7" fmla="*/ 73818 h 657225"/>
              <a:gd name="connsiteX8" fmla="*/ 840581 w 1390650"/>
              <a:gd name="connsiteY8" fmla="*/ 92868 h 657225"/>
              <a:gd name="connsiteX9" fmla="*/ 852487 w 1390650"/>
              <a:gd name="connsiteY9" fmla="*/ 316706 h 657225"/>
              <a:gd name="connsiteX10" fmla="*/ 945356 w 1390650"/>
              <a:gd name="connsiteY10" fmla="*/ 266700 h 657225"/>
              <a:gd name="connsiteX11" fmla="*/ 978694 w 1390650"/>
              <a:gd name="connsiteY11" fmla="*/ 264318 h 657225"/>
              <a:gd name="connsiteX12" fmla="*/ 1019175 w 1390650"/>
              <a:gd name="connsiteY12" fmla="*/ 259556 h 657225"/>
              <a:gd name="connsiteX13" fmla="*/ 1064419 w 1390650"/>
              <a:gd name="connsiteY13" fmla="*/ 257175 h 657225"/>
              <a:gd name="connsiteX14" fmla="*/ 1083469 w 1390650"/>
              <a:gd name="connsiteY14" fmla="*/ 266700 h 657225"/>
              <a:gd name="connsiteX15" fmla="*/ 1157287 w 1390650"/>
              <a:gd name="connsiteY15" fmla="*/ 276225 h 657225"/>
              <a:gd name="connsiteX16" fmla="*/ 1202531 w 1390650"/>
              <a:gd name="connsiteY16" fmla="*/ 276225 h 657225"/>
              <a:gd name="connsiteX17" fmla="*/ 1297781 w 1390650"/>
              <a:gd name="connsiteY17" fmla="*/ 350043 h 657225"/>
              <a:gd name="connsiteX18" fmla="*/ 1321594 w 1390650"/>
              <a:gd name="connsiteY18" fmla="*/ 333375 h 657225"/>
              <a:gd name="connsiteX19" fmla="*/ 1340644 w 1390650"/>
              <a:gd name="connsiteY19" fmla="*/ 340518 h 657225"/>
              <a:gd name="connsiteX20" fmla="*/ 1343025 w 1390650"/>
              <a:gd name="connsiteY20" fmla="*/ 357187 h 657225"/>
              <a:gd name="connsiteX21" fmla="*/ 1326356 w 1390650"/>
              <a:gd name="connsiteY21" fmla="*/ 369093 h 657225"/>
              <a:gd name="connsiteX22" fmla="*/ 1390650 w 1390650"/>
              <a:gd name="connsiteY22" fmla="*/ 440531 h 657225"/>
              <a:gd name="connsiteX23" fmla="*/ 1254919 w 1390650"/>
              <a:gd name="connsiteY23" fmla="*/ 545306 h 657225"/>
              <a:gd name="connsiteX24" fmla="*/ 869156 w 1390650"/>
              <a:gd name="connsiteY24" fmla="*/ 542925 h 657225"/>
              <a:gd name="connsiteX25" fmla="*/ 881062 w 1390650"/>
              <a:gd name="connsiteY25" fmla="*/ 628650 h 657225"/>
              <a:gd name="connsiteX26" fmla="*/ 862012 w 1390650"/>
              <a:gd name="connsiteY26" fmla="*/ 657225 h 657225"/>
              <a:gd name="connsiteX27" fmla="*/ 764381 w 1390650"/>
              <a:gd name="connsiteY27" fmla="*/ 607218 h 657225"/>
              <a:gd name="connsiteX28" fmla="*/ 107156 w 1390650"/>
              <a:gd name="connsiteY28" fmla="*/ 600075 h 657225"/>
              <a:gd name="connsiteX29" fmla="*/ 64294 w 1390650"/>
              <a:gd name="connsiteY29" fmla="*/ 245268 h 657225"/>
              <a:gd name="connsiteX30" fmla="*/ 0 w 1390650"/>
              <a:gd name="connsiteY30" fmla="*/ 247650 h 657225"/>
              <a:gd name="connsiteX31" fmla="*/ 2381 w 1390650"/>
              <a:gd name="connsiteY31" fmla="*/ 178593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650" h="657225">
                <a:moveTo>
                  <a:pt x="2381" y="178593"/>
                </a:moveTo>
                <a:lnTo>
                  <a:pt x="54769" y="166687"/>
                </a:lnTo>
                <a:lnTo>
                  <a:pt x="90487" y="171450"/>
                </a:lnTo>
                <a:lnTo>
                  <a:pt x="500062" y="30956"/>
                </a:lnTo>
                <a:lnTo>
                  <a:pt x="521494" y="0"/>
                </a:lnTo>
                <a:lnTo>
                  <a:pt x="854869" y="11906"/>
                </a:lnTo>
                <a:lnTo>
                  <a:pt x="876300" y="33337"/>
                </a:lnTo>
                <a:lnTo>
                  <a:pt x="876300" y="73818"/>
                </a:lnTo>
                <a:lnTo>
                  <a:pt x="840581" y="92868"/>
                </a:lnTo>
                <a:lnTo>
                  <a:pt x="852487" y="316706"/>
                </a:lnTo>
                <a:lnTo>
                  <a:pt x="945356" y="266700"/>
                </a:lnTo>
                <a:lnTo>
                  <a:pt x="978694" y="264318"/>
                </a:lnTo>
                <a:lnTo>
                  <a:pt x="1019175" y="259556"/>
                </a:lnTo>
                <a:lnTo>
                  <a:pt x="1064419" y="257175"/>
                </a:lnTo>
                <a:lnTo>
                  <a:pt x="1083469" y="266700"/>
                </a:lnTo>
                <a:lnTo>
                  <a:pt x="1157287" y="276225"/>
                </a:lnTo>
                <a:lnTo>
                  <a:pt x="1202531" y="276225"/>
                </a:lnTo>
                <a:lnTo>
                  <a:pt x="1297781" y="350043"/>
                </a:lnTo>
                <a:lnTo>
                  <a:pt x="1321594" y="333375"/>
                </a:lnTo>
                <a:lnTo>
                  <a:pt x="1340644" y="340518"/>
                </a:lnTo>
                <a:lnTo>
                  <a:pt x="1343025" y="357187"/>
                </a:lnTo>
                <a:lnTo>
                  <a:pt x="1326356" y="369093"/>
                </a:lnTo>
                <a:lnTo>
                  <a:pt x="1390650" y="440531"/>
                </a:lnTo>
                <a:lnTo>
                  <a:pt x="1254919" y="545306"/>
                </a:lnTo>
                <a:lnTo>
                  <a:pt x="869156" y="542925"/>
                </a:lnTo>
                <a:lnTo>
                  <a:pt x="881062" y="628650"/>
                </a:lnTo>
                <a:lnTo>
                  <a:pt x="862012" y="657225"/>
                </a:lnTo>
                <a:lnTo>
                  <a:pt x="764381" y="607218"/>
                </a:lnTo>
                <a:lnTo>
                  <a:pt x="107156" y="600075"/>
                </a:lnTo>
                <a:lnTo>
                  <a:pt x="64294" y="245268"/>
                </a:lnTo>
                <a:lnTo>
                  <a:pt x="0" y="247650"/>
                </a:lnTo>
                <a:cubicBezTo>
                  <a:pt x="794" y="224631"/>
                  <a:pt x="1587" y="201612"/>
                  <a:pt x="2381" y="178593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705D16-9572-41E0-8CC1-0E8D93F1D1F3}"/>
              </a:ext>
            </a:extLst>
          </p:cNvPr>
          <p:cNvSpPr/>
          <p:nvPr/>
        </p:nvSpPr>
        <p:spPr>
          <a:xfrm>
            <a:off x="91680" y="5317331"/>
            <a:ext cx="1385887" cy="6524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plates &amp; heaters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6DDC3-A298-4F52-82B2-A5B6640316F1}"/>
              </a:ext>
            </a:extLst>
          </p:cNvPr>
          <p:cNvSpPr/>
          <p:nvPr/>
        </p:nvSpPr>
        <p:spPr>
          <a:xfrm>
            <a:off x="1387081" y="3948110"/>
            <a:ext cx="1385887" cy="652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Laboratory electronics</a:t>
            </a:r>
          </a:p>
        </p:txBody>
      </p:sp>
    </p:spTree>
    <p:extLst>
      <p:ext uri="{BB962C8B-B14F-4D97-AF65-F5344CB8AC3E}">
        <p14:creationId xmlns:p14="http://schemas.microsoft.com/office/powerpoint/2010/main" val="3609762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02C357-7CA8-43F8-8ECD-B42B9A6609F2}"/>
              </a:ext>
            </a:extLst>
          </p:cNvPr>
          <p:cNvSpPr/>
          <p:nvPr/>
        </p:nvSpPr>
        <p:spPr>
          <a:xfrm>
            <a:off x="-3175" y="4699000"/>
            <a:ext cx="1057275" cy="565150"/>
          </a:xfrm>
          <a:custGeom>
            <a:avLst/>
            <a:gdLst>
              <a:gd name="connsiteX0" fmla="*/ 815975 w 1057275"/>
              <a:gd name="connsiteY0" fmla="*/ 12700 h 565150"/>
              <a:gd name="connsiteX1" fmla="*/ 12700 w 1057275"/>
              <a:gd name="connsiteY1" fmla="*/ 0 h 565150"/>
              <a:gd name="connsiteX2" fmla="*/ 0 w 1057275"/>
              <a:gd name="connsiteY2" fmla="*/ 31750 h 565150"/>
              <a:gd name="connsiteX3" fmla="*/ 12700 w 1057275"/>
              <a:gd name="connsiteY3" fmla="*/ 565150 h 565150"/>
              <a:gd name="connsiteX4" fmla="*/ 565150 w 1057275"/>
              <a:gd name="connsiteY4" fmla="*/ 561975 h 565150"/>
              <a:gd name="connsiteX5" fmla="*/ 904875 w 1057275"/>
              <a:gd name="connsiteY5" fmla="*/ 365125 h 565150"/>
              <a:gd name="connsiteX6" fmla="*/ 933450 w 1057275"/>
              <a:gd name="connsiteY6" fmla="*/ 288925 h 565150"/>
              <a:gd name="connsiteX7" fmla="*/ 1057275 w 1057275"/>
              <a:gd name="connsiteY7" fmla="*/ 196850 h 565150"/>
              <a:gd name="connsiteX8" fmla="*/ 1054100 w 1057275"/>
              <a:gd name="connsiteY8" fmla="*/ 158750 h 565150"/>
              <a:gd name="connsiteX9" fmla="*/ 1025525 w 1057275"/>
              <a:gd name="connsiteY9" fmla="*/ 123825 h 565150"/>
              <a:gd name="connsiteX10" fmla="*/ 815975 w 1057275"/>
              <a:gd name="connsiteY10" fmla="*/ 1270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565150">
                <a:moveTo>
                  <a:pt x="815975" y="12700"/>
                </a:moveTo>
                <a:lnTo>
                  <a:pt x="12700" y="0"/>
                </a:lnTo>
                <a:lnTo>
                  <a:pt x="0" y="31750"/>
                </a:lnTo>
                <a:lnTo>
                  <a:pt x="12700" y="565150"/>
                </a:lnTo>
                <a:lnTo>
                  <a:pt x="565150" y="561975"/>
                </a:lnTo>
                <a:lnTo>
                  <a:pt x="904875" y="365125"/>
                </a:lnTo>
                <a:lnTo>
                  <a:pt x="933450" y="288925"/>
                </a:lnTo>
                <a:lnTo>
                  <a:pt x="1057275" y="196850"/>
                </a:lnTo>
                <a:lnTo>
                  <a:pt x="1054100" y="158750"/>
                </a:lnTo>
                <a:lnTo>
                  <a:pt x="1025525" y="123825"/>
                </a:lnTo>
                <a:lnTo>
                  <a:pt x="815975" y="1270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F50419-AA33-4102-B707-55D1F2DAE64A}"/>
              </a:ext>
            </a:extLst>
          </p:cNvPr>
          <p:cNvSpPr/>
          <p:nvPr/>
        </p:nvSpPr>
        <p:spPr>
          <a:xfrm>
            <a:off x="45244" y="4090988"/>
            <a:ext cx="1390650" cy="657225"/>
          </a:xfrm>
          <a:custGeom>
            <a:avLst/>
            <a:gdLst>
              <a:gd name="connsiteX0" fmla="*/ 2381 w 1390650"/>
              <a:gd name="connsiteY0" fmla="*/ 178593 h 657225"/>
              <a:gd name="connsiteX1" fmla="*/ 54769 w 1390650"/>
              <a:gd name="connsiteY1" fmla="*/ 166687 h 657225"/>
              <a:gd name="connsiteX2" fmla="*/ 90487 w 1390650"/>
              <a:gd name="connsiteY2" fmla="*/ 171450 h 657225"/>
              <a:gd name="connsiteX3" fmla="*/ 500062 w 1390650"/>
              <a:gd name="connsiteY3" fmla="*/ 30956 h 657225"/>
              <a:gd name="connsiteX4" fmla="*/ 521494 w 1390650"/>
              <a:gd name="connsiteY4" fmla="*/ 0 h 657225"/>
              <a:gd name="connsiteX5" fmla="*/ 854869 w 1390650"/>
              <a:gd name="connsiteY5" fmla="*/ 11906 h 657225"/>
              <a:gd name="connsiteX6" fmla="*/ 876300 w 1390650"/>
              <a:gd name="connsiteY6" fmla="*/ 33337 h 657225"/>
              <a:gd name="connsiteX7" fmla="*/ 876300 w 1390650"/>
              <a:gd name="connsiteY7" fmla="*/ 73818 h 657225"/>
              <a:gd name="connsiteX8" fmla="*/ 840581 w 1390650"/>
              <a:gd name="connsiteY8" fmla="*/ 92868 h 657225"/>
              <a:gd name="connsiteX9" fmla="*/ 852487 w 1390650"/>
              <a:gd name="connsiteY9" fmla="*/ 316706 h 657225"/>
              <a:gd name="connsiteX10" fmla="*/ 945356 w 1390650"/>
              <a:gd name="connsiteY10" fmla="*/ 266700 h 657225"/>
              <a:gd name="connsiteX11" fmla="*/ 978694 w 1390650"/>
              <a:gd name="connsiteY11" fmla="*/ 264318 h 657225"/>
              <a:gd name="connsiteX12" fmla="*/ 1019175 w 1390650"/>
              <a:gd name="connsiteY12" fmla="*/ 259556 h 657225"/>
              <a:gd name="connsiteX13" fmla="*/ 1064419 w 1390650"/>
              <a:gd name="connsiteY13" fmla="*/ 257175 h 657225"/>
              <a:gd name="connsiteX14" fmla="*/ 1083469 w 1390650"/>
              <a:gd name="connsiteY14" fmla="*/ 266700 h 657225"/>
              <a:gd name="connsiteX15" fmla="*/ 1157287 w 1390650"/>
              <a:gd name="connsiteY15" fmla="*/ 276225 h 657225"/>
              <a:gd name="connsiteX16" fmla="*/ 1202531 w 1390650"/>
              <a:gd name="connsiteY16" fmla="*/ 276225 h 657225"/>
              <a:gd name="connsiteX17" fmla="*/ 1297781 w 1390650"/>
              <a:gd name="connsiteY17" fmla="*/ 350043 h 657225"/>
              <a:gd name="connsiteX18" fmla="*/ 1321594 w 1390650"/>
              <a:gd name="connsiteY18" fmla="*/ 333375 h 657225"/>
              <a:gd name="connsiteX19" fmla="*/ 1340644 w 1390650"/>
              <a:gd name="connsiteY19" fmla="*/ 340518 h 657225"/>
              <a:gd name="connsiteX20" fmla="*/ 1343025 w 1390650"/>
              <a:gd name="connsiteY20" fmla="*/ 357187 h 657225"/>
              <a:gd name="connsiteX21" fmla="*/ 1326356 w 1390650"/>
              <a:gd name="connsiteY21" fmla="*/ 369093 h 657225"/>
              <a:gd name="connsiteX22" fmla="*/ 1390650 w 1390650"/>
              <a:gd name="connsiteY22" fmla="*/ 440531 h 657225"/>
              <a:gd name="connsiteX23" fmla="*/ 1254919 w 1390650"/>
              <a:gd name="connsiteY23" fmla="*/ 545306 h 657225"/>
              <a:gd name="connsiteX24" fmla="*/ 869156 w 1390650"/>
              <a:gd name="connsiteY24" fmla="*/ 542925 h 657225"/>
              <a:gd name="connsiteX25" fmla="*/ 881062 w 1390650"/>
              <a:gd name="connsiteY25" fmla="*/ 628650 h 657225"/>
              <a:gd name="connsiteX26" fmla="*/ 862012 w 1390650"/>
              <a:gd name="connsiteY26" fmla="*/ 657225 h 657225"/>
              <a:gd name="connsiteX27" fmla="*/ 764381 w 1390650"/>
              <a:gd name="connsiteY27" fmla="*/ 607218 h 657225"/>
              <a:gd name="connsiteX28" fmla="*/ 107156 w 1390650"/>
              <a:gd name="connsiteY28" fmla="*/ 600075 h 657225"/>
              <a:gd name="connsiteX29" fmla="*/ 64294 w 1390650"/>
              <a:gd name="connsiteY29" fmla="*/ 245268 h 657225"/>
              <a:gd name="connsiteX30" fmla="*/ 0 w 1390650"/>
              <a:gd name="connsiteY30" fmla="*/ 247650 h 657225"/>
              <a:gd name="connsiteX31" fmla="*/ 2381 w 1390650"/>
              <a:gd name="connsiteY31" fmla="*/ 178593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650" h="657225">
                <a:moveTo>
                  <a:pt x="2381" y="178593"/>
                </a:moveTo>
                <a:lnTo>
                  <a:pt x="54769" y="166687"/>
                </a:lnTo>
                <a:lnTo>
                  <a:pt x="90487" y="171450"/>
                </a:lnTo>
                <a:lnTo>
                  <a:pt x="500062" y="30956"/>
                </a:lnTo>
                <a:lnTo>
                  <a:pt x="521494" y="0"/>
                </a:lnTo>
                <a:lnTo>
                  <a:pt x="854869" y="11906"/>
                </a:lnTo>
                <a:lnTo>
                  <a:pt x="876300" y="33337"/>
                </a:lnTo>
                <a:lnTo>
                  <a:pt x="876300" y="73818"/>
                </a:lnTo>
                <a:lnTo>
                  <a:pt x="840581" y="92868"/>
                </a:lnTo>
                <a:lnTo>
                  <a:pt x="852487" y="316706"/>
                </a:lnTo>
                <a:lnTo>
                  <a:pt x="945356" y="266700"/>
                </a:lnTo>
                <a:lnTo>
                  <a:pt x="978694" y="264318"/>
                </a:lnTo>
                <a:lnTo>
                  <a:pt x="1019175" y="259556"/>
                </a:lnTo>
                <a:lnTo>
                  <a:pt x="1064419" y="257175"/>
                </a:lnTo>
                <a:lnTo>
                  <a:pt x="1083469" y="266700"/>
                </a:lnTo>
                <a:lnTo>
                  <a:pt x="1157287" y="276225"/>
                </a:lnTo>
                <a:lnTo>
                  <a:pt x="1202531" y="276225"/>
                </a:lnTo>
                <a:lnTo>
                  <a:pt x="1297781" y="350043"/>
                </a:lnTo>
                <a:lnTo>
                  <a:pt x="1321594" y="333375"/>
                </a:lnTo>
                <a:lnTo>
                  <a:pt x="1340644" y="340518"/>
                </a:lnTo>
                <a:lnTo>
                  <a:pt x="1343025" y="357187"/>
                </a:lnTo>
                <a:lnTo>
                  <a:pt x="1326356" y="369093"/>
                </a:lnTo>
                <a:lnTo>
                  <a:pt x="1390650" y="440531"/>
                </a:lnTo>
                <a:lnTo>
                  <a:pt x="1254919" y="545306"/>
                </a:lnTo>
                <a:lnTo>
                  <a:pt x="869156" y="542925"/>
                </a:lnTo>
                <a:lnTo>
                  <a:pt x="881062" y="628650"/>
                </a:lnTo>
                <a:lnTo>
                  <a:pt x="862012" y="657225"/>
                </a:lnTo>
                <a:lnTo>
                  <a:pt x="764381" y="607218"/>
                </a:lnTo>
                <a:lnTo>
                  <a:pt x="107156" y="600075"/>
                </a:lnTo>
                <a:lnTo>
                  <a:pt x="64294" y="245268"/>
                </a:lnTo>
                <a:lnTo>
                  <a:pt x="0" y="247650"/>
                </a:lnTo>
                <a:cubicBezTo>
                  <a:pt x="794" y="224631"/>
                  <a:pt x="1587" y="201612"/>
                  <a:pt x="2381" y="178593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705D16-9572-41E0-8CC1-0E8D93F1D1F3}"/>
              </a:ext>
            </a:extLst>
          </p:cNvPr>
          <p:cNvSpPr/>
          <p:nvPr/>
        </p:nvSpPr>
        <p:spPr>
          <a:xfrm>
            <a:off x="91680" y="5317331"/>
            <a:ext cx="1385887" cy="6524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plates &amp; heaters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6DDC3-A298-4F52-82B2-A5B6640316F1}"/>
              </a:ext>
            </a:extLst>
          </p:cNvPr>
          <p:cNvSpPr/>
          <p:nvPr/>
        </p:nvSpPr>
        <p:spPr>
          <a:xfrm>
            <a:off x="1387081" y="3948110"/>
            <a:ext cx="1385887" cy="652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Laboratory electronics</a:t>
            </a:r>
          </a:p>
        </p:txBody>
      </p:sp>
      <p:pic>
        <p:nvPicPr>
          <p:cNvPr id="30" name="Picture 2" descr="Luxorparts Energy Meter">
            <a:extLst>
              <a:ext uri="{FF2B5EF4-FFF2-40B4-BE49-F238E27FC236}">
                <a16:creationId xmlns:a16="http://schemas.microsoft.com/office/drawing/2014/main" id="{703EF854-2084-40B7-9EA4-5AEB5A623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7" b="26667"/>
          <a:stretch/>
        </p:blipFill>
        <p:spPr bwMode="auto">
          <a:xfrm>
            <a:off x="2277071" y="4720280"/>
            <a:ext cx="3216275" cy="1544319"/>
          </a:xfrm>
          <a:prstGeom prst="roundRect">
            <a:avLst>
              <a:gd name="adj" fmla="val 290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64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02C357-7CA8-43F8-8ECD-B42B9A6609F2}"/>
              </a:ext>
            </a:extLst>
          </p:cNvPr>
          <p:cNvSpPr/>
          <p:nvPr/>
        </p:nvSpPr>
        <p:spPr>
          <a:xfrm>
            <a:off x="-3175" y="4699000"/>
            <a:ext cx="1057275" cy="565150"/>
          </a:xfrm>
          <a:custGeom>
            <a:avLst/>
            <a:gdLst>
              <a:gd name="connsiteX0" fmla="*/ 815975 w 1057275"/>
              <a:gd name="connsiteY0" fmla="*/ 12700 h 565150"/>
              <a:gd name="connsiteX1" fmla="*/ 12700 w 1057275"/>
              <a:gd name="connsiteY1" fmla="*/ 0 h 565150"/>
              <a:gd name="connsiteX2" fmla="*/ 0 w 1057275"/>
              <a:gd name="connsiteY2" fmla="*/ 31750 h 565150"/>
              <a:gd name="connsiteX3" fmla="*/ 12700 w 1057275"/>
              <a:gd name="connsiteY3" fmla="*/ 565150 h 565150"/>
              <a:gd name="connsiteX4" fmla="*/ 565150 w 1057275"/>
              <a:gd name="connsiteY4" fmla="*/ 561975 h 565150"/>
              <a:gd name="connsiteX5" fmla="*/ 904875 w 1057275"/>
              <a:gd name="connsiteY5" fmla="*/ 365125 h 565150"/>
              <a:gd name="connsiteX6" fmla="*/ 933450 w 1057275"/>
              <a:gd name="connsiteY6" fmla="*/ 288925 h 565150"/>
              <a:gd name="connsiteX7" fmla="*/ 1057275 w 1057275"/>
              <a:gd name="connsiteY7" fmla="*/ 196850 h 565150"/>
              <a:gd name="connsiteX8" fmla="*/ 1054100 w 1057275"/>
              <a:gd name="connsiteY8" fmla="*/ 158750 h 565150"/>
              <a:gd name="connsiteX9" fmla="*/ 1025525 w 1057275"/>
              <a:gd name="connsiteY9" fmla="*/ 123825 h 565150"/>
              <a:gd name="connsiteX10" fmla="*/ 815975 w 1057275"/>
              <a:gd name="connsiteY10" fmla="*/ 1270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565150">
                <a:moveTo>
                  <a:pt x="815975" y="12700"/>
                </a:moveTo>
                <a:lnTo>
                  <a:pt x="12700" y="0"/>
                </a:lnTo>
                <a:lnTo>
                  <a:pt x="0" y="31750"/>
                </a:lnTo>
                <a:lnTo>
                  <a:pt x="12700" y="565150"/>
                </a:lnTo>
                <a:lnTo>
                  <a:pt x="565150" y="561975"/>
                </a:lnTo>
                <a:lnTo>
                  <a:pt x="904875" y="365125"/>
                </a:lnTo>
                <a:lnTo>
                  <a:pt x="933450" y="288925"/>
                </a:lnTo>
                <a:lnTo>
                  <a:pt x="1057275" y="196850"/>
                </a:lnTo>
                <a:lnTo>
                  <a:pt x="1054100" y="158750"/>
                </a:lnTo>
                <a:lnTo>
                  <a:pt x="1025525" y="123825"/>
                </a:lnTo>
                <a:lnTo>
                  <a:pt x="815975" y="1270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F50419-AA33-4102-B707-55D1F2DAE64A}"/>
              </a:ext>
            </a:extLst>
          </p:cNvPr>
          <p:cNvSpPr/>
          <p:nvPr/>
        </p:nvSpPr>
        <p:spPr>
          <a:xfrm>
            <a:off x="45244" y="4090988"/>
            <a:ext cx="1390650" cy="657225"/>
          </a:xfrm>
          <a:custGeom>
            <a:avLst/>
            <a:gdLst>
              <a:gd name="connsiteX0" fmla="*/ 2381 w 1390650"/>
              <a:gd name="connsiteY0" fmla="*/ 178593 h 657225"/>
              <a:gd name="connsiteX1" fmla="*/ 54769 w 1390650"/>
              <a:gd name="connsiteY1" fmla="*/ 166687 h 657225"/>
              <a:gd name="connsiteX2" fmla="*/ 90487 w 1390650"/>
              <a:gd name="connsiteY2" fmla="*/ 171450 h 657225"/>
              <a:gd name="connsiteX3" fmla="*/ 500062 w 1390650"/>
              <a:gd name="connsiteY3" fmla="*/ 30956 h 657225"/>
              <a:gd name="connsiteX4" fmla="*/ 521494 w 1390650"/>
              <a:gd name="connsiteY4" fmla="*/ 0 h 657225"/>
              <a:gd name="connsiteX5" fmla="*/ 854869 w 1390650"/>
              <a:gd name="connsiteY5" fmla="*/ 11906 h 657225"/>
              <a:gd name="connsiteX6" fmla="*/ 876300 w 1390650"/>
              <a:gd name="connsiteY6" fmla="*/ 33337 h 657225"/>
              <a:gd name="connsiteX7" fmla="*/ 876300 w 1390650"/>
              <a:gd name="connsiteY7" fmla="*/ 73818 h 657225"/>
              <a:gd name="connsiteX8" fmla="*/ 840581 w 1390650"/>
              <a:gd name="connsiteY8" fmla="*/ 92868 h 657225"/>
              <a:gd name="connsiteX9" fmla="*/ 852487 w 1390650"/>
              <a:gd name="connsiteY9" fmla="*/ 316706 h 657225"/>
              <a:gd name="connsiteX10" fmla="*/ 945356 w 1390650"/>
              <a:gd name="connsiteY10" fmla="*/ 266700 h 657225"/>
              <a:gd name="connsiteX11" fmla="*/ 978694 w 1390650"/>
              <a:gd name="connsiteY11" fmla="*/ 264318 h 657225"/>
              <a:gd name="connsiteX12" fmla="*/ 1019175 w 1390650"/>
              <a:gd name="connsiteY12" fmla="*/ 259556 h 657225"/>
              <a:gd name="connsiteX13" fmla="*/ 1064419 w 1390650"/>
              <a:gd name="connsiteY13" fmla="*/ 257175 h 657225"/>
              <a:gd name="connsiteX14" fmla="*/ 1083469 w 1390650"/>
              <a:gd name="connsiteY14" fmla="*/ 266700 h 657225"/>
              <a:gd name="connsiteX15" fmla="*/ 1157287 w 1390650"/>
              <a:gd name="connsiteY15" fmla="*/ 276225 h 657225"/>
              <a:gd name="connsiteX16" fmla="*/ 1202531 w 1390650"/>
              <a:gd name="connsiteY16" fmla="*/ 276225 h 657225"/>
              <a:gd name="connsiteX17" fmla="*/ 1297781 w 1390650"/>
              <a:gd name="connsiteY17" fmla="*/ 350043 h 657225"/>
              <a:gd name="connsiteX18" fmla="*/ 1321594 w 1390650"/>
              <a:gd name="connsiteY18" fmla="*/ 333375 h 657225"/>
              <a:gd name="connsiteX19" fmla="*/ 1340644 w 1390650"/>
              <a:gd name="connsiteY19" fmla="*/ 340518 h 657225"/>
              <a:gd name="connsiteX20" fmla="*/ 1343025 w 1390650"/>
              <a:gd name="connsiteY20" fmla="*/ 357187 h 657225"/>
              <a:gd name="connsiteX21" fmla="*/ 1326356 w 1390650"/>
              <a:gd name="connsiteY21" fmla="*/ 369093 h 657225"/>
              <a:gd name="connsiteX22" fmla="*/ 1390650 w 1390650"/>
              <a:gd name="connsiteY22" fmla="*/ 440531 h 657225"/>
              <a:gd name="connsiteX23" fmla="*/ 1254919 w 1390650"/>
              <a:gd name="connsiteY23" fmla="*/ 545306 h 657225"/>
              <a:gd name="connsiteX24" fmla="*/ 869156 w 1390650"/>
              <a:gd name="connsiteY24" fmla="*/ 542925 h 657225"/>
              <a:gd name="connsiteX25" fmla="*/ 881062 w 1390650"/>
              <a:gd name="connsiteY25" fmla="*/ 628650 h 657225"/>
              <a:gd name="connsiteX26" fmla="*/ 862012 w 1390650"/>
              <a:gd name="connsiteY26" fmla="*/ 657225 h 657225"/>
              <a:gd name="connsiteX27" fmla="*/ 764381 w 1390650"/>
              <a:gd name="connsiteY27" fmla="*/ 607218 h 657225"/>
              <a:gd name="connsiteX28" fmla="*/ 107156 w 1390650"/>
              <a:gd name="connsiteY28" fmla="*/ 600075 h 657225"/>
              <a:gd name="connsiteX29" fmla="*/ 64294 w 1390650"/>
              <a:gd name="connsiteY29" fmla="*/ 245268 h 657225"/>
              <a:gd name="connsiteX30" fmla="*/ 0 w 1390650"/>
              <a:gd name="connsiteY30" fmla="*/ 247650 h 657225"/>
              <a:gd name="connsiteX31" fmla="*/ 2381 w 1390650"/>
              <a:gd name="connsiteY31" fmla="*/ 178593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650" h="657225">
                <a:moveTo>
                  <a:pt x="2381" y="178593"/>
                </a:moveTo>
                <a:lnTo>
                  <a:pt x="54769" y="166687"/>
                </a:lnTo>
                <a:lnTo>
                  <a:pt x="90487" y="171450"/>
                </a:lnTo>
                <a:lnTo>
                  <a:pt x="500062" y="30956"/>
                </a:lnTo>
                <a:lnTo>
                  <a:pt x="521494" y="0"/>
                </a:lnTo>
                <a:lnTo>
                  <a:pt x="854869" y="11906"/>
                </a:lnTo>
                <a:lnTo>
                  <a:pt x="876300" y="33337"/>
                </a:lnTo>
                <a:lnTo>
                  <a:pt x="876300" y="73818"/>
                </a:lnTo>
                <a:lnTo>
                  <a:pt x="840581" y="92868"/>
                </a:lnTo>
                <a:lnTo>
                  <a:pt x="852487" y="316706"/>
                </a:lnTo>
                <a:lnTo>
                  <a:pt x="945356" y="266700"/>
                </a:lnTo>
                <a:lnTo>
                  <a:pt x="978694" y="264318"/>
                </a:lnTo>
                <a:lnTo>
                  <a:pt x="1019175" y="259556"/>
                </a:lnTo>
                <a:lnTo>
                  <a:pt x="1064419" y="257175"/>
                </a:lnTo>
                <a:lnTo>
                  <a:pt x="1083469" y="266700"/>
                </a:lnTo>
                <a:lnTo>
                  <a:pt x="1157287" y="276225"/>
                </a:lnTo>
                <a:lnTo>
                  <a:pt x="1202531" y="276225"/>
                </a:lnTo>
                <a:lnTo>
                  <a:pt x="1297781" y="350043"/>
                </a:lnTo>
                <a:lnTo>
                  <a:pt x="1321594" y="333375"/>
                </a:lnTo>
                <a:lnTo>
                  <a:pt x="1340644" y="340518"/>
                </a:lnTo>
                <a:lnTo>
                  <a:pt x="1343025" y="357187"/>
                </a:lnTo>
                <a:lnTo>
                  <a:pt x="1326356" y="369093"/>
                </a:lnTo>
                <a:lnTo>
                  <a:pt x="1390650" y="440531"/>
                </a:lnTo>
                <a:lnTo>
                  <a:pt x="1254919" y="545306"/>
                </a:lnTo>
                <a:lnTo>
                  <a:pt x="869156" y="542925"/>
                </a:lnTo>
                <a:lnTo>
                  <a:pt x="881062" y="628650"/>
                </a:lnTo>
                <a:lnTo>
                  <a:pt x="862012" y="657225"/>
                </a:lnTo>
                <a:lnTo>
                  <a:pt x="764381" y="607218"/>
                </a:lnTo>
                <a:lnTo>
                  <a:pt x="107156" y="600075"/>
                </a:lnTo>
                <a:lnTo>
                  <a:pt x="64294" y="245268"/>
                </a:lnTo>
                <a:lnTo>
                  <a:pt x="0" y="247650"/>
                </a:lnTo>
                <a:cubicBezTo>
                  <a:pt x="794" y="224631"/>
                  <a:pt x="1587" y="201612"/>
                  <a:pt x="2381" y="178593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705D16-9572-41E0-8CC1-0E8D93F1D1F3}"/>
              </a:ext>
            </a:extLst>
          </p:cNvPr>
          <p:cNvSpPr/>
          <p:nvPr/>
        </p:nvSpPr>
        <p:spPr>
          <a:xfrm>
            <a:off x="91680" y="5317331"/>
            <a:ext cx="1385887" cy="6524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plates &amp; heaters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6DDC3-A298-4F52-82B2-A5B6640316F1}"/>
              </a:ext>
            </a:extLst>
          </p:cNvPr>
          <p:cNvSpPr/>
          <p:nvPr/>
        </p:nvSpPr>
        <p:spPr>
          <a:xfrm>
            <a:off x="1387081" y="3948110"/>
            <a:ext cx="1385887" cy="652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Laboratory electronics</a:t>
            </a:r>
          </a:p>
        </p:txBody>
      </p:sp>
      <p:pic>
        <p:nvPicPr>
          <p:cNvPr id="30" name="Picture 2" descr="Luxorparts Energy Meter">
            <a:extLst>
              <a:ext uri="{FF2B5EF4-FFF2-40B4-BE49-F238E27FC236}">
                <a16:creationId xmlns:a16="http://schemas.microsoft.com/office/drawing/2014/main" id="{703EF854-2084-40B7-9EA4-5AEB5A623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7" b="26667"/>
          <a:stretch/>
        </p:blipFill>
        <p:spPr bwMode="auto">
          <a:xfrm>
            <a:off x="2277071" y="4720280"/>
            <a:ext cx="3216275" cy="1544319"/>
          </a:xfrm>
          <a:prstGeom prst="roundRect">
            <a:avLst>
              <a:gd name="adj" fmla="val 290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www.jula.se/globalassets/catalog/productimages/406067.jpg?width=458&amp;height=458&amp;scale=both&amp;bgcolor=white">
            <a:extLst>
              <a:ext uri="{FF2B5EF4-FFF2-40B4-BE49-F238E27FC236}">
                <a16:creationId xmlns:a16="http://schemas.microsoft.com/office/drawing/2014/main" id="{F21B6C2D-8946-4F45-84CC-CCA9DDA60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r="19341"/>
          <a:stretch/>
        </p:blipFill>
        <p:spPr bwMode="auto">
          <a:xfrm>
            <a:off x="5720358" y="3221665"/>
            <a:ext cx="2183264" cy="35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810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EDBD8-7055-4609-B06B-9DD49E1A8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195263"/>
            <a:ext cx="6467475" cy="64674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00B02D-B730-4686-90A8-9B4783A99B73}"/>
              </a:ext>
            </a:extLst>
          </p:cNvPr>
          <p:cNvSpPr/>
          <p:nvPr/>
        </p:nvSpPr>
        <p:spPr>
          <a:xfrm>
            <a:off x="2297061" y="5840361"/>
            <a:ext cx="4549877" cy="398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are saving ca. 1000 kWh/year/oven!</a:t>
            </a:r>
          </a:p>
        </p:txBody>
      </p:sp>
    </p:spTree>
    <p:extLst>
      <p:ext uri="{BB962C8B-B14F-4D97-AF65-F5344CB8AC3E}">
        <p14:creationId xmlns:p14="http://schemas.microsoft.com/office/powerpoint/2010/main" val="2159663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02C357-7CA8-43F8-8ECD-B42B9A6609F2}"/>
              </a:ext>
            </a:extLst>
          </p:cNvPr>
          <p:cNvSpPr/>
          <p:nvPr/>
        </p:nvSpPr>
        <p:spPr>
          <a:xfrm>
            <a:off x="-3175" y="4699000"/>
            <a:ext cx="1057275" cy="565150"/>
          </a:xfrm>
          <a:custGeom>
            <a:avLst/>
            <a:gdLst>
              <a:gd name="connsiteX0" fmla="*/ 815975 w 1057275"/>
              <a:gd name="connsiteY0" fmla="*/ 12700 h 565150"/>
              <a:gd name="connsiteX1" fmla="*/ 12700 w 1057275"/>
              <a:gd name="connsiteY1" fmla="*/ 0 h 565150"/>
              <a:gd name="connsiteX2" fmla="*/ 0 w 1057275"/>
              <a:gd name="connsiteY2" fmla="*/ 31750 h 565150"/>
              <a:gd name="connsiteX3" fmla="*/ 12700 w 1057275"/>
              <a:gd name="connsiteY3" fmla="*/ 565150 h 565150"/>
              <a:gd name="connsiteX4" fmla="*/ 565150 w 1057275"/>
              <a:gd name="connsiteY4" fmla="*/ 561975 h 565150"/>
              <a:gd name="connsiteX5" fmla="*/ 904875 w 1057275"/>
              <a:gd name="connsiteY5" fmla="*/ 365125 h 565150"/>
              <a:gd name="connsiteX6" fmla="*/ 933450 w 1057275"/>
              <a:gd name="connsiteY6" fmla="*/ 288925 h 565150"/>
              <a:gd name="connsiteX7" fmla="*/ 1057275 w 1057275"/>
              <a:gd name="connsiteY7" fmla="*/ 196850 h 565150"/>
              <a:gd name="connsiteX8" fmla="*/ 1054100 w 1057275"/>
              <a:gd name="connsiteY8" fmla="*/ 158750 h 565150"/>
              <a:gd name="connsiteX9" fmla="*/ 1025525 w 1057275"/>
              <a:gd name="connsiteY9" fmla="*/ 123825 h 565150"/>
              <a:gd name="connsiteX10" fmla="*/ 815975 w 1057275"/>
              <a:gd name="connsiteY10" fmla="*/ 1270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565150">
                <a:moveTo>
                  <a:pt x="815975" y="12700"/>
                </a:moveTo>
                <a:lnTo>
                  <a:pt x="12700" y="0"/>
                </a:lnTo>
                <a:lnTo>
                  <a:pt x="0" y="31750"/>
                </a:lnTo>
                <a:lnTo>
                  <a:pt x="12700" y="565150"/>
                </a:lnTo>
                <a:lnTo>
                  <a:pt x="565150" y="561975"/>
                </a:lnTo>
                <a:lnTo>
                  <a:pt x="904875" y="365125"/>
                </a:lnTo>
                <a:lnTo>
                  <a:pt x="933450" y="288925"/>
                </a:lnTo>
                <a:lnTo>
                  <a:pt x="1057275" y="196850"/>
                </a:lnTo>
                <a:lnTo>
                  <a:pt x="1054100" y="158750"/>
                </a:lnTo>
                <a:lnTo>
                  <a:pt x="1025525" y="123825"/>
                </a:lnTo>
                <a:lnTo>
                  <a:pt x="815975" y="1270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F50419-AA33-4102-B707-55D1F2DAE64A}"/>
              </a:ext>
            </a:extLst>
          </p:cNvPr>
          <p:cNvSpPr/>
          <p:nvPr/>
        </p:nvSpPr>
        <p:spPr>
          <a:xfrm>
            <a:off x="45244" y="4090988"/>
            <a:ext cx="1390650" cy="657225"/>
          </a:xfrm>
          <a:custGeom>
            <a:avLst/>
            <a:gdLst>
              <a:gd name="connsiteX0" fmla="*/ 2381 w 1390650"/>
              <a:gd name="connsiteY0" fmla="*/ 178593 h 657225"/>
              <a:gd name="connsiteX1" fmla="*/ 54769 w 1390650"/>
              <a:gd name="connsiteY1" fmla="*/ 166687 h 657225"/>
              <a:gd name="connsiteX2" fmla="*/ 90487 w 1390650"/>
              <a:gd name="connsiteY2" fmla="*/ 171450 h 657225"/>
              <a:gd name="connsiteX3" fmla="*/ 500062 w 1390650"/>
              <a:gd name="connsiteY3" fmla="*/ 30956 h 657225"/>
              <a:gd name="connsiteX4" fmla="*/ 521494 w 1390650"/>
              <a:gd name="connsiteY4" fmla="*/ 0 h 657225"/>
              <a:gd name="connsiteX5" fmla="*/ 854869 w 1390650"/>
              <a:gd name="connsiteY5" fmla="*/ 11906 h 657225"/>
              <a:gd name="connsiteX6" fmla="*/ 876300 w 1390650"/>
              <a:gd name="connsiteY6" fmla="*/ 33337 h 657225"/>
              <a:gd name="connsiteX7" fmla="*/ 876300 w 1390650"/>
              <a:gd name="connsiteY7" fmla="*/ 73818 h 657225"/>
              <a:gd name="connsiteX8" fmla="*/ 840581 w 1390650"/>
              <a:gd name="connsiteY8" fmla="*/ 92868 h 657225"/>
              <a:gd name="connsiteX9" fmla="*/ 852487 w 1390650"/>
              <a:gd name="connsiteY9" fmla="*/ 316706 h 657225"/>
              <a:gd name="connsiteX10" fmla="*/ 945356 w 1390650"/>
              <a:gd name="connsiteY10" fmla="*/ 266700 h 657225"/>
              <a:gd name="connsiteX11" fmla="*/ 978694 w 1390650"/>
              <a:gd name="connsiteY11" fmla="*/ 264318 h 657225"/>
              <a:gd name="connsiteX12" fmla="*/ 1019175 w 1390650"/>
              <a:gd name="connsiteY12" fmla="*/ 259556 h 657225"/>
              <a:gd name="connsiteX13" fmla="*/ 1064419 w 1390650"/>
              <a:gd name="connsiteY13" fmla="*/ 257175 h 657225"/>
              <a:gd name="connsiteX14" fmla="*/ 1083469 w 1390650"/>
              <a:gd name="connsiteY14" fmla="*/ 266700 h 657225"/>
              <a:gd name="connsiteX15" fmla="*/ 1157287 w 1390650"/>
              <a:gd name="connsiteY15" fmla="*/ 276225 h 657225"/>
              <a:gd name="connsiteX16" fmla="*/ 1202531 w 1390650"/>
              <a:gd name="connsiteY16" fmla="*/ 276225 h 657225"/>
              <a:gd name="connsiteX17" fmla="*/ 1297781 w 1390650"/>
              <a:gd name="connsiteY17" fmla="*/ 350043 h 657225"/>
              <a:gd name="connsiteX18" fmla="*/ 1321594 w 1390650"/>
              <a:gd name="connsiteY18" fmla="*/ 333375 h 657225"/>
              <a:gd name="connsiteX19" fmla="*/ 1340644 w 1390650"/>
              <a:gd name="connsiteY19" fmla="*/ 340518 h 657225"/>
              <a:gd name="connsiteX20" fmla="*/ 1343025 w 1390650"/>
              <a:gd name="connsiteY20" fmla="*/ 357187 h 657225"/>
              <a:gd name="connsiteX21" fmla="*/ 1326356 w 1390650"/>
              <a:gd name="connsiteY21" fmla="*/ 369093 h 657225"/>
              <a:gd name="connsiteX22" fmla="*/ 1390650 w 1390650"/>
              <a:gd name="connsiteY22" fmla="*/ 440531 h 657225"/>
              <a:gd name="connsiteX23" fmla="*/ 1254919 w 1390650"/>
              <a:gd name="connsiteY23" fmla="*/ 545306 h 657225"/>
              <a:gd name="connsiteX24" fmla="*/ 869156 w 1390650"/>
              <a:gd name="connsiteY24" fmla="*/ 542925 h 657225"/>
              <a:gd name="connsiteX25" fmla="*/ 881062 w 1390650"/>
              <a:gd name="connsiteY25" fmla="*/ 628650 h 657225"/>
              <a:gd name="connsiteX26" fmla="*/ 862012 w 1390650"/>
              <a:gd name="connsiteY26" fmla="*/ 657225 h 657225"/>
              <a:gd name="connsiteX27" fmla="*/ 764381 w 1390650"/>
              <a:gd name="connsiteY27" fmla="*/ 607218 h 657225"/>
              <a:gd name="connsiteX28" fmla="*/ 107156 w 1390650"/>
              <a:gd name="connsiteY28" fmla="*/ 600075 h 657225"/>
              <a:gd name="connsiteX29" fmla="*/ 64294 w 1390650"/>
              <a:gd name="connsiteY29" fmla="*/ 245268 h 657225"/>
              <a:gd name="connsiteX30" fmla="*/ 0 w 1390650"/>
              <a:gd name="connsiteY30" fmla="*/ 247650 h 657225"/>
              <a:gd name="connsiteX31" fmla="*/ 2381 w 1390650"/>
              <a:gd name="connsiteY31" fmla="*/ 178593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650" h="657225">
                <a:moveTo>
                  <a:pt x="2381" y="178593"/>
                </a:moveTo>
                <a:lnTo>
                  <a:pt x="54769" y="166687"/>
                </a:lnTo>
                <a:lnTo>
                  <a:pt x="90487" y="171450"/>
                </a:lnTo>
                <a:lnTo>
                  <a:pt x="500062" y="30956"/>
                </a:lnTo>
                <a:lnTo>
                  <a:pt x="521494" y="0"/>
                </a:lnTo>
                <a:lnTo>
                  <a:pt x="854869" y="11906"/>
                </a:lnTo>
                <a:lnTo>
                  <a:pt x="876300" y="33337"/>
                </a:lnTo>
                <a:lnTo>
                  <a:pt x="876300" y="73818"/>
                </a:lnTo>
                <a:lnTo>
                  <a:pt x="840581" y="92868"/>
                </a:lnTo>
                <a:lnTo>
                  <a:pt x="852487" y="316706"/>
                </a:lnTo>
                <a:lnTo>
                  <a:pt x="945356" y="266700"/>
                </a:lnTo>
                <a:lnTo>
                  <a:pt x="978694" y="264318"/>
                </a:lnTo>
                <a:lnTo>
                  <a:pt x="1019175" y="259556"/>
                </a:lnTo>
                <a:lnTo>
                  <a:pt x="1064419" y="257175"/>
                </a:lnTo>
                <a:lnTo>
                  <a:pt x="1083469" y="266700"/>
                </a:lnTo>
                <a:lnTo>
                  <a:pt x="1157287" y="276225"/>
                </a:lnTo>
                <a:lnTo>
                  <a:pt x="1202531" y="276225"/>
                </a:lnTo>
                <a:lnTo>
                  <a:pt x="1297781" y="350043"/>
                </a:lnTo>
                <a:lnTo>
                  <a:pt x="1321594" y="333375"/>
                </a:lnTo>
                <a:lnTo>
                  <a:pt x="1340644" y="340518"/>
                </a:lnTo>
                <a:lnTo>
                  <a:pt x="1343025" y="357187"/>
                </a:lnTo>
                <a:lnTo>
                  <a:pt x="1326356" y="369093"/>
                </a:lnTo>
                <a:lnTo>
                  <a:pt x="1390650" y="440531"/>
                </a:lnTo>
                <a:lnTo>
                  <a:pt x="1254919" y="545306"/>
                </a:lnTo>
                <a:lnTo>
                  <a:pt x="869156" y="542925"/>
                </a:lnTo>
                <a:lnTo>
                  <a:pt x="881062" y="628650"/>
                </a:lnTo>
                <a:lnTo>
                  <a:pt x="862012" y="657225"/>
                </a:lnTo>
                <a:lnTo>
                  <a:pt x="764381" y="607218"/>
                </a:lnTo>
                <a:lnTo>
                  <a:pt x="107156" y="600075"/>
                </a:lnTo>
                <a:lnTo>
                  <a:pt x="64294" y="245268"/>
                </a:lnTo>
                <a:lnTo>
                  <a:pt x="0" y="247650"/>
                </a:lnTo>
                <a:cubicBezTo>
                  <a:pt x="794" y="224631"/>
                  <a:pt x="1587" y="201612"/>
                  <a:pt x="2381" y="178593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705D16-9572-41E0-8CC1-0E8D93F1D1F3}"/>
              </a:ext>
            </a:extLst>
          </p:cNvPr>
          <p:cNvSpPr/>
          <p:nvPr/>
        </p:nvSpPr>
        <p:spPr>
          <a:xfrm>
            <a:off x="91680" y="5317331"/>
            <a:ext cx="1385887" cy="6524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plates &amp; heaters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6DDC3-A298-4F52-82B2-A5B6640316F1}"/>
              </a:ext>
            </a:extLst>
          </p:cNvPr>
          <p:cNvSpPr/>
          <p:nvPr/>
        </p:nvSpPr>
        <p:spPr>
          <a:xfrm>
            <a:off x="1387081" y="3948110"/>
            <a:ext cx="1385887" cy="652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Laboratory electronics</a:t>
            </a:r>
          </a:p>
        </p:txBody>
      </p:sp>
    </p:spTree>
    <p:extLst>
      <p:ext uri="{BB962C8B-B14F-4D97-AF65-F5344CB8AC3E}">
        <p14:creationId xmlns:p14="http://schemas.microsoft.com/office/powerpoint/2010/main" val="110586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abm-website-assets.s3.amazonaws.com/chem.info/s3fs-public/powerplant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99210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28600" y="0"/>
            <a:ext cx="9992106" cy="708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932258" y="6550223"/>
            <a:ext cx="1211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cheminfo.com</a:t>
            </a:r>
          </a:p>
        </p:txBody>
      </p:sp>
      <p:pic>
        <p:nvPicPr>
          <p:cNvPr id="5" name="Picture 3" descr="C:\Users\Brian\Dropbox\Dempsey Group\4th Year Talk\Keeling Curve\Keeling curve data [Converted]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7892"/>
            <a:ext cx="8229600" cy="61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53F56B-58EF-4DF3-B046-EC2A02F53432}"/>
              </a:ext>
            </a:extLst>
          </p:cNvPr>
          <p:cNvSpPr/>
          <p:nvPr/>
        </p:nvSpPr>
        <p:spPr>
          <a:xfrm>
            <a:off x="-228601" y="0"/>
            <a:ext cx="9992107" cy="70866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36578-7610-4FBC-A256-01B0796847C0}"/>
              </a:ext>
            </a:extLst>
          </p:cNvPr>
          <p:cNvSpPr txBox="1"/>
          <p:nvPr/>
        </p:nvSpPr>
        <p:spPr>
          <a:xfrm>
            <a:off x="1812226" y="2439482"/>
            <a:ext cx="551954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ysClr val="windowText" lastClr="000000"/>
                </a:solidFill>
              </a:rPr>
              <a:t>But wait…our traditional way of doing research &amp; sharing our research is not very sustainable!</a:t>
            </a:r>
          </a:p>
        </p:txBody>
      </p:sp>
    </p:spTree>
    <p:extLst>
      <p:ext uri="{BB962C8B-B14F-4D97-AF65-F5344CB8AC3E}">
        <p14:creationId xmlns:p14="http://schemas.microsoft.com/office/powerpoint/2010/main" val="2878047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31F8A2-17FD-436C-99C8-51E513223FAA}"/>
              </a:ext>
            </a:extLst>
          </p:cNvPr>
          <p:cNvSpPr/>
          <p:nvPr/>
        </p:nvSpPr>
        <p:spPr>
          <a:xfrm>
            <a:off x="7273925" y="4203700"/>
            <a:ext cx="768350" cy="1470025"/>
          </a:xfrm>
          <a:custGeom>
            <a:avLst/>
            <a:gdLst>
              <a:gd name="connsiteX0" fmla="*/ 269875 w 768350"/>
              <a:gd name="connsiteY0" fmla="*/ 15875 h 1470025"/>
              <a:gd name="connsiteX1" fmla="*/ 349250 w 768350"/>
              <a:gd name="connsiteY1" fmla="*/ 0 h 1470025"/>
              <a:gd name="connsiteX2" fmla="*/ 438150 w 768350"/>
              <a:gd name="connsiteY2" fmla="*/ 3175 h 1470025"/>
              <a:gd name="connsiteX3" fmla="*/ 527050 w 768350"/>
              <a:gd name="connsiteY3" fmla="*/ 38100 h 1470025"/>
              <a:gd name="connsiteX4" fmla="*/ 523875 w 768350"/>
              <a:gd name="connsiteY4" fmla="*/ 161925 h 1470025"/>
              <a:gd name="connsiteX5" fmla="*/ 549275 w 768350"/>
              <a:gd name="connsiteY5" fmla="*/ 193675 h 1470025"/>
              <a:gd name="connsiteX6" fmla="*/ 536575 w 768350"/>
              <a:gd name="connsiteY6" fmla="*/ 238125 h 1470025"/>
              <a:gd name="connsiteX7" fmla="*/ 523875 w 768350"/>
              <a:gd name="connsiteY7" fmla="*/ 257175 h 1470025"/>
              <a:gd name="connsiteX8" fmla="*/ 581025 w 768350"/>
              <a:gd name="connsiteY8" fmla="*/ 292100 h 1470025"/>
              <a:gd name="connsiteX9" fmla="*/ 638175 w 768350"/>
              <a:gd name="connsiteY9" fmla="*/ 307975 h 1470025"/>
              <a:gd name="connsiteX10" fmla="*/ 676275 w 768350"/>
              <a:gd name="connsiteY10" fmla="*/ 339725 h 1470025"/>
              <a:gd name="connsiteX11" fmla="*/ 708025 w 768350"/>
              <a:gd name="connsiteY11" fmla="*/ 387350 h 1470025"/>
              <a:gd name="connsiteX12" fmla="*/ 733425 w 768350"/>
              <a:gd name="connsiteY12" fmla="*/ 441325 h 1470025"/>
              <a:gd name="connsiteX13" fmla="*/ 755650 w 768350"/>
              <a:gd name="connsiteY13" fmla="*/ 514350 h 1470025"/>
              <a:gd name="connsiteX14" fmla="*/ 768350 w 768350"/>
              <a:gd name="connsiteY14" fmla="*/ 568325 h 1470025"/>
              <a:gd name="connsiteX15" fmla="*/ 717550 w 768350"/>
              <a:gd name="connsiteY15" fmla="*/ 1343025 h 1470025"/>
              <a:gd name="connsiteX16" fmla="*/ 682625 w 768350"/>
              <a:gd name="connsiteY16" fmla="*/ 1403350 h 1470025"/>
              <a:gd name="connsiteX17" fmla="*/ 619125 w 768350"/>
              <a:gd name="connsiteY17" fmla="*/ 1447800 h 1470025"/>
              <a:gd name="connsiteX18" fmla="*/ 511175 w 768350"/>
              <a:gd name="connsiteY18" fmla="*/ 1470025 h 1470025"/>
              <a:gd name="connsiteX19" fmla="*/ 425450 w 768350"/>
              <a:gd name="connsiteY19" fmla="*/ 1470025 h 1470025"/>
              <a:gd name="connsiteX20" fmla="*/ 279400 w 768350"/>
              <a:gd name="connsiteY20" fmla="*/ 1457325 h 1470025"/>
              <a:gd name="connsiteX21" fmla="*/ 133350 w 768350"/>
              <a:gd name="connsiteY21" fmla="*/ 1403350 h 1470025"/>
              <a:gd name="connsiteX22" fmla="*/ 88900 w 768350"/>
              <a:gd name="connsiteY22" fmla="*/ 1362075 h 1470025"/>
              <a:gd name="connsiteX23" fmla="*/ 31750 w 768350"/>
              <a:gd name="connsiteY23" fmla="*/ 1298575 h 1470025"/>
              <a:gd name="connsiteX24" fmla="*/ 12700 w 768350"/>
              <a:gd name="connsiteY24" fmla="*/ 1235075 h 1470025"/>
              <a:gd name="connsiteX25" fmla="*/ 0 w 768350"/>
              <a:gd name="connsiteY25" fmla="*/ 1184275 h 1470025"/>
              <a:gd name="connsiteX26" fmla="*/ 15875 w 768350"/>
              <a:gd name="connsiteY26" fmla="*/ 1123950 h 1470025"/>
              <a:gd name="connsiteX27" fmla="*/ 28575 w 768350"/>
              <a:gd name="connsiteY27" fmla="*/ 403225 h 1470025"/>
              <a:gd name="connsiteX28" fmla="*/ 47625 w 768350"/>
              <a:gd name="connsiteY28" fmla="*/ 355600 h 1470025"/>
              <a:gd name="connsiteX29" fmla="*/ 79375 w 768350"/>
              <a:gd name="connsiteY29" fmla="*/ 301625 h 1470025"/>
              <a:gd name="connsiteX30" fmla="*/ 146050 w 768350"/>
              <a:gd name="connsiteY30" fmla="*/ 276225 h 1470025"/>
              <a:gd name="connsiteX31" fmla="*/ 200025 w 768350"/>
              <a:gd name="connsiteY31" fmla="*/ 266700 h 1470025"/>
              <a:gd name="connsiteX32" fmla="*/ 244475 w 768350"/>
              <a:gd name="connsiteY32" fmla="*/ 263525 h 1470025"/>
              <a:gd name="connsiteX33" fmla="*/ 247650 w 768350"/>
              <a:gd name="connsiteY33" fmla="*/ 234950 h 1470025"/>
              <a:gd name="connsiteX34" fmla="*/ 244475 w 768350"/>
              <a:gd name="connsiteY34" fmla="*/ 203200 h 1470025"/>
              <a:gd name="connsiteX35" fmla="*/ 222250 w 768350"/>
              <a:gd name="connsiteY35" fmla="*/ 187325 h 1470025"/>
              <a:gd name="connsiteX36" fmla="*/ 225425 w 768350"/>
              <a:gd name="connsiteY36" fmla="*/ 155575 h 1470025"/>
              <a:gd name="connsiteX37" fmla="*/ 247650 w 768350"/>
              <a:gd name="connsiteY37" fmla="*/ 133350 h 1470025"/>
              <a:gd name="connsiteX38" fmla="*/ 260350 w 768350"/>
              <a:gd name="connsiteY38" fmla="*/ 76200 h 1470025"/>
              <a:gd name="connsiteX39" fmla="*/ 269875 w 768350"/>
              <a:gd name="connsiteY39" fmla="*/ 15875 h 147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8350" h="1470025">
                <a:moveTo>
                  <a:pt x="269875" y="15875"/>
                </a:moveTo>
                <a:lnTo>
                  <a:pt x="349250" y="0"/>
                </a:lnTo>
                <a:lnTo>
                  <a:pt x="438150" y="3175"/>
                </a:lnTo>
                <a:lnTo>
                  <a:pt x="527050" y="38100"/>
                </a:lnTo>
                <a:cubicBezTo>
                  <a:pt x="525992" y="79375"/>
                  <a:pt x="524933" y="120650"/>
                  <a:pt x="523875" y="161925"/>
                </a:cubicBezTo>
                <a:lnTo>
                  <a:pt x="549275" y="193675"/>
                </a:lnTo>
                <a:lnTo>
                  <a:pt x="536575" y="238125"/>
                </a:lnTo>
                <a:lnTo>
                  <a:pt x="523875" y="257175"/>
                </a:lnTo>
                <a:lnTo>
                  <a:pt x="581025" y="292100"/>
                </a:lnTo>
                <a:lnTo>
                  <a:pt x="638175" y="307975"/>
                </a:lnTo>
                <a:lnTo>
                  <a:pt x="676275" y="339725"/>
                </a:lnTo>
                <a:lnTo>
                  <a:pt x="708025" y="387350"/>
                </a:lnTo>
                <a:lnTo>
                  <a:pt x="733425" y="441325"/>
                </a:lnTo>
                <a:lnTo>
                  <a:pt x="755650" y="514350"/>
                </a:lnTo>
                <a:lnTo>
                  <a:pt x="768350" y="568325"/>
                </a:lnTo>
                <a:lnTo>
                  <a:pt x="717550" y="1343025"/>
                </a:lnTo>
                <a:lnTo>
                  <a:pt x="682625" y="1403350"/>
                </a:lnTo>
                <a:lnTo>
                  <a:pt x="619125" y="1447800"/>
                </a:lnTo>
                <a:lnTo>
                  <a:pt x="511175" y="1470025"/>
                </a:lnTo>
                <a:lnTo>
                  <a:pt x="425450" y="1470025"/>
                </a:lnTo>
                <a:lnTo>
                  <a:pt x="279400" y="1457325"/>
                </a:lnTo>
                <a:lnTo>
                  <a:pt x="133350" y="1403350"/>
                </a:lnTo>
                <a:lnTo>
                  <a:pt x="88900" y="1362075"/>
                </a:lnTo>
                <a:lnTo>
                  <a:pt x="31750" y="1298575"/>
                </a:lnTo>
                <a:lnTo>
                  <a:pt x="12700" y="1235075"/>
                </a:lnTo>
                <a:lnTo>
                  <a:pt x="0" y="1184275"/>
                </a:lnTo>
                <a:lnTo>
                  <a:pt x="15875" y="1123950"/>
                </a:lnTo>
                <a:lnTo>
                  <a:pt x="28575" y="403225"/>
                </a:lnTo>
                <a:lnTo>
                  <a:pt x="47625" y="355600"/>
                </a:lnTo>
                <a:lnTo>
                  <a:pt x="79375" y="301625"/>
                </a:lnTo>
                <a:lnTo>
                  <a:pt x="146050" y="276225"/>
                </a:lnTo>
                <a:lnTo>
                  <a:pt x="200025" y="266700"/>
                </a:lnTo>
                <a:lnTo>
                  <a:pt x="244475" y="263525"/>
                </a:lnTo>
                <a:lnTo>
                  <a:pt x="247650" y="234950"/>
                </a:lnTo>
                <a:lnTo>
                  <a:pt x="244475" y="203200"/>
                </a:lnTo>
                <a:lnTo>
                  <a:pt x="222250" y="187325"/>
                </a:lnTo>
                <a:lnTo>
                  <a:pt x="225425" y="155575"/>
                </a:lnTo>
                <a:lnTo>
                  <a:pt x="247650" y="133350"/>
                </a:lnTo>
                <a:lnTo>
                  <a:pt x="260350" y="76200"/>
                </a:lnTo>
                <a:lnTo>
                  <a:pt x="269875" y="15875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02C357-7CA8-43F8-8ECD-B42B9A6609F2}"/>
              </a:ext>
            </a:extLst>
          </p:cNvPr>
          <p:cNvSpPr/>
          <p:nvPr/>
        </p:nvSpPr>
        <p:spPr>
          <a:xfrm>
            <a:off x="-3175" y="4699000"/>
            <a:ext cx="1057275" cy="565150"/>
          </a:xfrm>
          <a:custGeom>
            <a:avLst/>
            <a:gdLst>
              <a:gd name="connsiteX0" fmla="*/ 815975 w 1057275"/>
              <a:gd name="connsiteY0" fmla="*/ 12700 h 565150"/>
              <a:gd name="connsiteX1" fmla="*/ 12700 w 1057275"/>
              <a:gd name="connsiteY1" fmla="*/ 0 h 565150"/>
              <a:gd name="connsiteX2" fmla="*/ 0 w 1057275"/>
              <a:gd name="connsiteY2" fmla="*/ 31750 h 565150"/>
              <a:gd name="connsiteX3" fmla="*/ 12700 w 1057275"/>
              <a:gd name="connsiteY3" fmla="*/ 565150 h 565150"/>
              <a:gd name="connsiteX4" fmla="*/ 565150 w 1057275"/>
              <a:gd name="connsiteY4" fmla="*/ 561975 h 565150"/>
              <a:gd name="connsiteX5" fmla="*/ 904875 w 1057275"/>
              <a:gd name="connsiteY5" fmla="*/ 365125 h 565150"/>
              <a:gd name="connsiteX6" fmla="*/ 933450 w 1057275"/>
              <a:gd name="connsiteY6" fmla="*/ 288925 h 565150"/>
              <a:gd name="connsiteX7" fmla="*/ 1057275 w 1057275"/>
              <a:gd name="connsiteY7" fmla="*/ 196850 h 565150"/>
              <a:gd name="connsiteX8" fmla="*/ 1054100 w 1057275"/>
              <a:gd name="connsiteY8" fmla="*/ 158750 h 565150"/>
              <a:gd name="connsiteX9" fmla="*/ 1025525 w 1057275"/>
              <a:gd name="connsiteY9" fmla="*/ 123825 h 565150"/>
              <a:gd name="connsiteX10" fmla="*/ 815975 w 1057275"/>
              <a:gd name="connsiteY10" fmla="*/ 1270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565150">
                <a:moveTo>
                  <a:pt x="815975" y="12700"/>
                </a:moveTo>
                <a:lnTo>
                  <a:pt x="12700" y="0"/>
                </a:lnTo>
                <a:lnTo>
                  <a:pt x="0" y="31750"/>
                </a:lnTo>
                <a:lnTo>
                  <a:pt x="12700" y="565150"/>
                </a:lnTo>
                <a:lnTo>
                  <a:pt x="565150" y="561975"/>
                </a:lnTo>
                <a:lnTo>
                  <a:pt x="904875" y="365125"/>
                </a:lnTo>
                <a:lnTo>
                  <a:pt x="933450" y="288925"/>
                </a:lnTo>
                <a:lnTo>
                  <a:pt x="1057275" y="196850"/>
                </a:lnTo>
                <a:lnTo>
                  <a:pt x="1054100" y="158750"/>
                </a:lnTo>
                <a:lnTo>
                  <a:pt x="1025525" y="123825"/>
                </a:lnTo>
                <a:lnTo>
                  <a:pt x="815975" y="1270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F50419-AA33-4102-B707-55D1F2DAE64A}"/>
              </a:ext>
            </a:extLst>
          </p:cNvPr>
          <p:cNvSpPr/>
          <p:nvPr/>
        </p:nvSpPr>
        <p:spPr>
          <a:xfrm>
            <a:off x="45244" y="4090988"/>
            <a:ext cx="1390650" cy="657225"/>
          </a:xfrm>
          <a:custGeom>
            <a:avLst/>
            <a:gdLst>
              <a:gd name="connsiteX0" fmla="*/ 2381 w 1390650"/>
              <a:gd name="connsiteY0" fmla="*/ 178593 h 657225"/>
              <a:gd name="connsiteX1" fmla="*/ 54769 w 1390650"/>
              <a:gd name="connsiteY1" fmla="*/ 166687 h 657225"/>
              <a:gd name="connsiteX2" fmla="*/ 90487 w 1390650"/>
              <a:gd name="connsiteY2" fmla="*/ 171450 h 657225"/>
              <a:gd name="connsiteX3" fmla="*/ 500062 w 1390650"/>
              <a:gd name="connsiteY3" fmla="*/ 30956 h 657225"/>
              <a:gd name="connsiteX4" fmla="*/ 521494 w 1390650"/>
              <a:gd name="connsiteY4" fmla="*/ 0 h 657225"/>
              <a:gd name="connsiteX5" fmla="*/ 854869 w 1390650"/>
              <a:gd name="connsiteY5" fmla="*/ 11906 h 657225"/>
              <a:gd name="connsiteX6" fmla="*/ 876300 w 1390650"/>
              <a:gd name="connsiteY6" fmla="*/ 33337 h 657225"/>
              <a:gd name="connsiteX7" fmla="*/ 876300 w 1390650"/>
              <a:gd name="connsiteY7" fmla="*/ 73818 h 657225"/>
              <a:gd name="connsiteX8" fmla="*/ 840581 w 1390650"/>
              <a:gd name="connsiteY8" fmla="*/ 92868 h 657225"/>
              <a:gd name="connsiteX9" fmla="*/ 852487 w 1390650"/>
              <a:gd name="connsiteY9" fmla="*/ 316706 h 657225"/>
              <a:gd name="connsiteX10" fmla="*/ 945356 w 1390650"/>
              <a:gd name="connsiteY10" fmla="*/ 266700 h 657225"/>
              <a:gd name="connsiteX11" fmla="*/ 978694 w 1390650"/>
              <a:gd name="connsiteY11" fmla="*/ 264318 h 657225"/>
              <a:gd name="connsiteX12" fmla="*/ 1019175 w 1390650"/>
              <a:gd name="connsiteY12" fmla="*/ 259556 h 657225"/>
              <a:gd name="connsiteX13" fmla="*/ 1064419 w 1390650"/>
              <a:gd name="connsiteY13" fmla="*/ 257175 h 657225"/>
              <a:gd name="connsiteX14" fmla="*/ 1083469 w 1390650"/>
              <a:gd name="connsiteY14" fmla="*/ 266700 h 657225"/>
              <a:gd name="connsiteX15" fmla="*/ 1157287 w 1390650"/>
              <a:gd name="connsiteY15" fmla="*/ 276225 h 657225"/>
              <a:gd name="connsiteX16" fmla="*/ 1202531 w 1390650"/>
              <a:gd name="connsiteY16" fmla="*/ 276225 h 657225"/>
              <a:gd name="connsiteX17" fmla="*/ 1297781 w 1390650"/>
              <a:gd name="connsiteY17" fmla="*/ 350043 h 657225"/>
              <a:gd name="connsiteX18" fmla="*/ 1321594 w 1390650"/>
              <a:gd name="connsiteY18" fmla="*/ 333375 h 657225"/>
              <a:gd name="connsiteX19" fmla="*/ 1340644 w 1390650"/>
              <a:gd name="connsiteY19" fmla="*/ 340518 h 657225"/>
              <a:gd name="connsiteX20" fmla="*/ 1343025 w 1390650"/>
              <a:gd name="connsiteY20" fmla="*/ 357187 h 657225"/>
              <a:gd name="connsiteX21" fmla="*/ 1326356 w 1390650"/>
              <a:gd name="connsiteY21" fmla="*/ 369093 h 657225"/>
              <a:gd name="connsiteX22" fmla="*/ 1390650 w 1390650"/>
              <a:gd name="connsiteY22" fmla="*/ 440531 h 657225"/>
              <a:gd name="connsiteX23" fmla="*/ 1254919 w 1390650"/>
              <a:gd name="connsiteY23" fmla="*/ 545306 h 657225"/>
              <a:gd name="connsiteX24" fmla="*/ 869156 w 1390650"/>
              <a:gd name="connsiteY24" fmla="*/ 542925 h 657225"/>
              <a:gd name="connsiteX25" fmla="*/ 881062 w 1390650"/>
              <a:gd name="connsiteY25" fmla="*/ 628650 h 657225"/>
              <a:gd name="connsiteX26" fmla="*/ 862012 w 1390650"/>
              <a:gd name="connsiteY26" fmla="*/ 657225 h 657225"/>
              <a:gd name="connsiteX27" fmla="*/ 764381 w 1390650"/>
              <a:gd name="connsiteY27" fmla="*/ 607218 h 657225"/>
              <a:gd name="connsiteX28" fmla="*/ 107156 w 1390650"/>
              <a:gd name="connsiteY28" fmla="*/ 600075 h 657225"/>
              <a:gd name="connsiteX29" fmla="*/ 64294 w 1390650"/>
              <a:gd name="connsiteY29" fmla="*/ 245268 h 657225"/>
              <a:gd name="connsiteX30" fmla="*/ 0 w 1390650"/>
              <a:gd name="connsiteY30" fmla="*/ 247650 h 657225"/>
              <a:gd name="connsiteX31" fmla="*/ 2381 w 1390650"/>
              <a:gd name="connsiteY31" fmla="*/ 178593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650" h="657225">
                <a:moveTo>
                  <a:pt x="2381" y="178593"/>
                </a:moveTo>
                <a:lnTo>
                  <a:pt x="54769" y="166687"/>
                </a:lnTo>
                <a:lnTo>
                  <a:pt x="90487" y="171450"/>
                </a:lnTo>
                <a:lnTo>
                  <a:pt x="500062" y="30956"/>
                </a:lnTo>
                <a:lnTo>
                  <a:pt x="521494" y="0"/>
                </a:lnTo>
                <a:lnTo>
                  <a:pt x="854869" y="11906"/>
                </a:lnTo>
                <a:lnTo>
                  <a:pt x="876300" y="33337"/>
                </a:lnTo>
                <a:lnTo>
                  <a:pt x="876300" y="73818"/>
                </a:lnTo>
                <a:lnTo>
                  <a:pt x="840581" y="92868"/>
                </a:lnTo>
                <a:lnTo>
                  <a:pt x="852487" y="316706"/>
                </a:lnTo>
                <a:lnTo>
                  <a:pt x="945356" y="266700"/>
                </a:lnTo>
                <a:lnTo>
                  <a:pt x="978694" y="264318"/>
                </a:lnTo>
                <a:lnTo>
                  <a:pt x="1019175" y="259556"/>
                </a:lnTo>
                <a:lnTo>
                  <a:pt x="1064419" y="257175"/>
                </a:lnTo>
                <a:lnTo>
                  <a:pt x="1083469" y="266700"/>
                </a:lnTo>
                <a:lnTo>
                  <a:pt x="1157287" y="276225"/>
                </a:lnTo>
                <a:lnTo>
                  <a:pt x="1202531" y="276225"/>
                </a:lnTo>
                <a:lnTo>
                  <a:pt x="1297781" y="350043"/>
                </a:lnTo>
                <a:lnTo>
                  <a:pt x="1321594" y="333375"/>
                </a:lnTo>
                <a:lnTo>
                  <a:pt x="1340644" y="340518"/>
                </a:lnTo>
                <a:lnTo>
                  <a:pt x="1343025" y="357187"/>
                </a:lnTo>
                <a:lnTo>
                  <a:pt x="1326356" y="369093"/>
                </a:lnTo>
                <a:lnTo>
                  <a:pt x="1390650" y="440531"/>
                </a:lnTo>
                <a:lnTo>
                  <a:pt x="1254919" y="545306"/>
                </a:lnTo>
                <a:lnTo>
                  <a:pt x="869156" y="542925"/>
                </a:lnTo>
                <a:lnTo>
                  <a:pt x="881062" y="628650"/>
                </a:lnTo>
                <a:lnTo>
                  <a:pt x="862012" y="657225"/>
                </a:lnTo>
                <a:lnTo>
                  <a:pt x="764381" y="607218"/>
                </a:lnTo>
                <a:lnTo>
                  <a:pt x="107156" y="600075"/>
                </a:lnTo>
                <a:lnTo>
                  <a:pt x="64294" y="245268"/>
                </a:lnTo>
                <a:lnTo>
                  <a:pt x="0" y="247650"/>
                </a:lnTo>
                <a:cubicBezTo>
                  <a:pt x="794" y="224631"/>
                  <a:pt x="1587" y="201612"/>
                  <a:pt x="2381" y="178593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D21693E-04AB-443B-BE1E-B6A1A5409390}"/>
              </a:ext>
            </a:extLst>
          </p:cNvPr>
          <p:cNvSpPr/>
          <p:nvPr/>
        </p:nvSpPr>
        <p:spPr>
          <a:xfrm>
            <a:off x="6965156" y="5769767"/>
            <a:ext cx="1385887" cy="6524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Solvents &amp; chemicals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705D16-9572-41E0-8CC1-0E8D93F1D1F3}"/>
              </a:ext>
            </a:extLst>
          </p:cNvPr>
          <p:cNvSpPr/>
          <p:nvPr/>
        </p:nvSpPr>
        <p:spPr>
          <a:xfrm>
            <a:off x="91680" y="5317331"/>
            <a:ext cx="1385887" cy="6524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plates &amp; heaters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6DDC3-A298-4F52-82B2-A5B6640316F1}"/>
              </a:ext>
            </a:extLst>
          </p:cNvPr>
          <p:cNvSpPr/>
          <p:nvPr/>
        </p:nvSpPr>
        <p:spPr>
          <a:xfrm>
            <a:off x="1387081" y="3948110"/>
            <a:ext cx="1385887" cy="652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Laboratory electronics</a:t>
            </a:r>
          </a:p>
        </p:txBody>
      </p:sp>
    </p:spTree>
    <p:extLst>
      <p:ext uri="{BB962C8B-B14F-4D97-AF65-F5344CB8AC3E}">
        <p14:creationId xmlns:p14="http://schemas.microsoft.com/office/powerpoint/2010/main" val="3585820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31F8A2-17FD-436C-99C8-51E513223FAA}"/>
              </a:ext>
            </a:extLst>
          </p:cNvPr>
          <p:cNvSpPr/>
          <p:nvPr/>
        </p:nvSpPr>
        <p:spPr>
          <a:xfrm>
            <a:off x="7273925" y="4203700"/>
            <a:ext cx="768350" cy="1470025"/>
          </a:xfrm>
          <a:custGeom>
            <a:avLst/>
            <a:gdLst>
              <a:gd name="connsiteX0" fmla="*/ 269875 w 768350"/>
              <a:gd name="connsiteY0" fmla="*/ 15875 h 1470025"/>
              <a:gd name="connsiteX1" fmla="*/ 349250 w 768350"/>
              <a:gd name="connsiteY1" fmla="*/ 0 h 1470025"/>
              <a:gd name="connsiteX2" fmla="*/ 438150 w 768350"/>
              <a:gd name="connsiteY2" fmla="*/ 3175 h 1470025"/>
              <a:gd name="connsiteX3" fmla="*/ 527050 w 768350"/>
              <a:gd name="connsiteY3" fmla="*/ 38100 h 1470025"/>
              <a:gd name="connsiteX4" fmla="*/ 523875 w 768350"/>
              <a:gd name="connsiteY4" fmla="*/ 161925 h 1470025"/>
              <a:gd name="connsiteX5" fmla="*/ 549275 w 768350"/>
              <a:gd name="connsiteY5" fmla="*/ 193675 h 1470025"/>
              <a:gd name="connsiteX6" fmla="*/ 536575 w 768350"/>
              <a:gd name="connsiteY6" fmla="*/ 238125 h 1470025"/>
              <a:gd name="connsiteX7" fmla="*/ 523875 w 768350"/>
              <a:gd name="connsiteY7" fmla="*/ 257175 h 1470025"/>
              <a:gd name="connsiteX8" fmla="*/ 581025 w 768350"/>
              <a:gd name="connsiteY8" fmla="*/ 292100 h 1470025"/>
              <a:gd name="connsiteX9" fmla="*/ 638175 w 768350"/>
              <a:gd name="connsiteY9" fmla="*/ 307975 h 1470025"/>
              <a:gd name="connsiteX10" fmla="*/ 676275 w 768350"/>
              <a:gd name="connsiteY10" fmla="*/ 339725 h 1470025"/>
              <a:gd name="connsiteX11" fmla="*/ 708025 w 768350"/>
              <a:gd name="connsiteY11" fmla="*/ 387350 h 1470025"/>
              <a:gd name="connsiteX12" fmla="*/ 733425 w 768350"/>
              <a:gd name="connsiteY12" fmla="*/ 441325 h 1470025"/>
              <a:gd name="connsiteX13" fmla="*/ 755650 w 768350"/>
              <a:gd name="connsiteY13" fmla="*/ 514350 h 1470025"/>
              <a:gd name="connsiteX14" fmla="*/ 768350 w 768350"/>
              <a:gd name="connsiteY14" fmla="*/ 568325 h 1470025"/>
              <a:gd name="connsiteX15" fmla="*/ 717550 w 768350"/>
              <a:gd name="connsiteY15" fmla="*/ 1343025 h 1470025"/>
              <a:gd name="connsiteX16" fmla="*/ 682625 w 768350"/>
              <a:gd name="connsiteY16" fmla="*/ 1403350 h 1470025"/>
              <a:gd name="connsiteX17" fmla="*/ 619125 w 768350"/>
              <a:gd name="connsiteY17" fmla="*/ 1447800 h 1470025"/>
              <a:gd name="connsiteX18" fmla="*/ 511175 w 768350"/>
              <a:gd name="connsiteY18" fmla="*/ 1470025 h 1470025"/>
              <a:gd name="connsiteX19" fmla="*/ 425450 w 768350"/>
              <a:gd name="connsiteY19" fmla="*/ 1470025 h 1470025"/>
              <a:gd name="connsiteX20" fmla="*/ 279400 w 768350"/>
              <a:gd name="connsiteY20" fmla="*/ 1457325 h 1470025"/>
              <a:gd name="connsiteX21" fmla="*/ 133350 w 768350"/>
              <a:gd name="connsiteY21" fmla="*/ 1403350 h 1470025"/>
              <a:gd name="connsiteX22" fmla="*/ 88900 w 768350"/>
              <a:gd name="connsiteY22" fmla="*/ 1362075 h 1470025"/>
              <a:gd name="connsiteX23" fmla="*/ 31750 w 768350"/>
              <a:gd name="connsiteY23" fmla="*/ 1298575 h 1470025"/>
              <a:gd name="connsiteX24" fmla="*/ 12700 w 768350"/>
              <a:gd name="connsiteY24" fmla="*/ 1235075 h 1470025"/>
              <a:gd name="connsiteX25" fmla="*/ 0 w 768350"/>
              <a:gd name="connsiteY25" fmla="*/ 1184275 h 1470025"/>
              <a:gd name="connsiteX26" fmla="*/ 15875 w 768350"/>
              <a:gd name="connsiteY26" fmla="*/ 1123950 h 1470025"/>
              <a:gd name="connsiteX27" fmla="*/ 28575 w 768350"/>
              <a:gd name="connsiteY27" fmla="*/ 403225 h 1470025"/>
              <a:gd name="connsiteX28" fmla="*/ 47625 w 768350"/>
              <a:gd name="connsiteY28" fmla="*/ 355600 h 1470025"/>
              <a:gd name="connsiteX29" fmla="*/ 79375 w 768350"/>
              <a:gd name="connsiteY29" fmla="*/ 301625 h 1470025"/>
              <a:gd name="connsiteX30" fmla="*/ 146050 w 768350"/>
              <a:gd name="connsiteY30" fmla="*/ 276225 h 1470025"/>
              <a:gd name="connsiteX31" fmla="*/ 200025 w 768350"/>
              <a:gd name="connsiteY31" fmla="*/ 266700 h 1470025"/>
              <a:gd name="connsiteX32" fmla="*/ 244475 w 768350"/>
              <a:gd name="connsiteY32" fmla="*/ 263525 h 1470025"/>
              <a:gd name="connsiteX33" fmla="*/ 247650 w 768350"/>
              <a:gd name="connsiteY33" fmla="*/ 234950 h 1470025"/>
              <a:gd name="connsiteX34" fmla="*/ 244475 w 768350"/>
              <a:gd name="connsiteY34" fmla="*/ 203200 h 1470025"/>
              <a:gd name="connsiteX35" fmla="*/ 222250 w 768350"/>
              <a:gd name="connsiteY35" fmla="*/ 187325 h 1470025"/>
              <a:gd name="connsiteX36" fmla="*/ 225425 w 768350"/>
              <a:gd name="connsiteY36" fmla="*/ 155575 h 1470025"/>
              <a:gd name="connsiteX37" fmla="*/ 247650 w 768350"/>
              <a:gd name="connsiteY37" fmla="*/ 133350 h 1470025"/>
              <a:gd name="connsiteX38" fmla="*/ 260350 w 768350"/>
              <a:gd name="connsiteY38" fmla="*/ 76200 h 1470025"/>
              <a:gd name="connsiteX39" fmla="*/ 269875 w 768350"/>
              <a:gd name="connsiteY39" fmla="*/ 15875 h 147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8350" h="1470025">
                <a:moveTo>
                  <a:pt x="269875" y="15875"/>
                </a:moveTo>
                <a:lnTo>
                  <a:pt x="349250" y="0"/>
                </a:lnTo>
                <a:lnTo>
                  <a:pt x="438150" y="3175"/>
                </a:lnTo>
                <a:lnTo>
                  <a:pt x="527050" y="38100"/>
                </a:lnTo>
                <a:cubicBezTo>
                  <a:pt x="525992" y="79375"/>
                  <a:pt x="524933" y="120650"/>
                  <a:pt x="523875" y="161925"/>
                </a:cubicBezTo>
                <a:lnTo>
                  <a:pt x="549275" y="193675"/>
                </a:lnTo>
                <a:lnTo>
                  <a:pt x="536575" y="238125"/>
                </a:lnTo>
                <a:lnTo>
                  <a:pt x="523875" y="257175"/>
                </a:lnTo>
                <a:lnTo>
                  <a:pt x="581025" y="292100"/>
                </a:lnTo>
                <a:lnTo>
                  <a:pt x="638175" y="307975"/>
                </a:lnTo>
                <a:lnTo>
                  <a:pt x="676275" y="339725"/>
                </a:lnTo>
                <a:lnTo>
                  <a:pt x="708025" y="387350"/>
                </a:lnTo>
                <a:lnTo>
                  <a:pt x="733425" y="441325"/>
                </a:lnTo>
                <a:lnTo>
                  <a:pt x="755650" y="514350"/>
                </a:lnTo>
                <a:lnTo>
                  <a:pt x="768350" y="568325"/>
                </a:lnTo>
                <a:lnTo>
                  <a:pt x="717550" y="1343025"/>
                </a:lnTo>
                <a:lnTo>
                  <a:pt x="682625" y="1403350"/>
                </a:lnTo>
                <a:lnTo>
                  <a:pt x="619125" y="1447800"/>
                </a:lnTo>
                <a:lnTo>
                  <a:pt x="511175" y="1470025"/>
                </a:lnTo>
                <a:lnTo>
                  <a:pt x="425450" y="1470025"/>
                </a:lnTo>
                <a:lnTo>
                  <a:pt x="279400" y="1457325"/>
                </a:lnTo>
                <a:lnTo>
                  <a:pt x="133350" y="1403350"/>
                </a:lnTo>
                <a:lnTo>
                  <a:pt x="88900" y="1362075"/>
                </a:lnTo>
                <a:lnTo>
                  <a:pt x="31750" y="1298575"/>
                </a:lnTo>
                <a:lnTo>
                  <a:pt x="12700" y="1235075"/>
                </a:lnTo>
                <a:lnTo>
                  <a:pt x="0" y="1184275"/>
                </a:lnTo>
                <a:lnTo>
                  <a:pt x="15875" y="1123950"/>
                </a:lnTo>
                <a:lnTo>
                  <a:pt x="28575" y="403225"/>
                </a:lnTo>
                <a:lnTo>
                  <a:pt x="47625" y="355600"/>
                </a:lnTo>
                <a:lnTo>
                  <a:pt x="79375" y="301625"/>
                </a:lnTo>
                <a:lnTo>
                  <a:pt x="146050" y="276225"/>
                </a:lnTo>
                <a:lnTo>
                  <a:pt x="200025" y="266700"/>
                </a:lnTo>
                <a:lnTo>
                  <a:pt x="244475" y="263525"/>
                </a:lnTo>
                <a:lnTo>
                  <a:pt x="247650" y="234950"/>
                </a:lnTo>
                <a:lnTo>
                  <a:pt x="244475" y="203200"/>
                </a:lnTo>
                <a:lnTo>
                  <a:pt x="222250" y="187325"/>
                </a:lnTo>
                <a:lnTo>
                  <a:pt x="225425" y="155575"/>
                </a:lnTo>
                <a:lnTo>
                  <a:pt x="247650" y="133350"/>
                </a:lnTo>
                <a:lnTo>
                  <a:pt x="260350" y="76200"/>
                </a:lnTo>
                <a:lnTo>
                  <a:pt x="269875" y="15875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02C357-7CA8-43F8-8ECD-B42B9A6609F2}"/>
              </a:ext>
            </a:extLst>
          </p:cNvPr>
          <p:cNvSpPr/>
          <p:nvPr/>
        </p:nvSpPr>
        <p:spPr>
          <a:xfrm>
            <a:off x="-3175" y="4699000"/>
            <a:ext cx="1057275" cy="565150"/>
          </a:xfrm>
          <a:custGeom>
            <a:avLst/>
            <a:gdLst>
              <a:gd name="connsiteX0" fmla="*/ 815975 w 1057275"/>
              <a:gd name="connsiteY0" fmla="*/ 12700 h 565150"/>
              <a:gd name="connsiteX1" fmla="*/ 12700 w 1057275"/>
              <a:gd name="connsiteY1" fmla="*/ 0 h 565150"/>
              <a:gd name="connsiteX2" fmla="*/ 0 w 1057275"/>
              <a:gd name="connsiteY2" fmla="*/ 31750 h 565150"/>
              <a:gd name="connsiteX3" fmla="*/ 12700 w 1057275"/>
              <a:gd name="connsiteY3" fmla="*/ 565150 h 565150"/>
              <a:gd name="connsiteX4" fmla="*/ 565150 w 1057275"/>
              <a:gd name="connsiteY4" fmla="*/ 561975 h 565150"/>
              <a:gd name="connsiteX5" fmla="*/ 904875 w 1057275"/>
              <a:gd name="connsiteY5" fmla="*/ 365125 h 565150"/>
              <a:gd name="connsiteX6" fmla="*/ 933450 w 1057275"/>
              <a:gd name="connsiteY6" fmla="*/ 288925 h 565150"/>
              <a:gd name="connsiteX7" fmla="*/ 1057275 w 1057275"/>
              <a:gd name="connsiteY7" fmla="*/ 196850 h 565150"/>
              <a:gd name="connsiteX8" fmla="*/ 1054100 w 1057275"/>
              <a:gd name="connsiteY8" fmla="*/ 158750 h 565150"/>
              <a:gd name="connsiteX9" fmla="*/ 1025525 w 1057275"/>
              <a:gd name="connsiteY9" fmla="*/ 123825 h 565150"/>
              <a:gd name="connsiteX10" fmla="*/ 815975 w 1057275"/>
              <a:gd name="connsiteY10" fmla="*/ 1270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565150">
                <a:moveTo>
                  <a:pt x="815975" y="12700"/>
                </a:moveTo>
                <a:lnTo>
                  <a:pt x="12700" y="0"/>
                </a:lnTo>
                <a:lnTo>
                  <a:pt x="0" y="31750"/>
                </a:lnTo>
                <a:lnTo>
                  <a:pt x="12700" y="565150"/>
                </a:lnTo>
                <a:lnTo>
                  <a:pt x="565150" y="561975"/>
                </a:lnTo>
                <a:lnTo>
                  <a:pt x="904875" y="365125"/>
                </a:lnTo>
                <a:lnTo>
                  <a:pt x="933450" y="288925"/>
                </a:lnTo>
                <a:lnTo>
                  <a:pt x="1057275" y="196850"/>
                </a:lnTo>
                <a:lnTo>
                  <a:pt x="1054100" y="158750"/>
                </a:lnTo>
                <a:lnTo>
                  <a:pt x="1025525" y="123825"/>
                </a:lnTo>
                <a:lnTo>
                  <a:pt x="815975" y="1270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F50419-AA33-4102-B707-55D1F2DAE64A}"/>
              </a:ext>
            </a:extLst>
          </p:cNvPr>
          <p:cNvSpPr/>
          <p:nvPr/>
        </p:nvSpPr>
        <p:spPr>
          <a:xfrm>
            <a:off x="45244" y="4090988"/>
            <a:ext cx="1390650" cy="657225"/>
          </a:xfrm>
          <a:custGeom>
            <a:avLst/>
            <a:gdLst>
              <a:gd name="connsiteX0" fmla="*/ 2381 w 1390650"/>
              <a:gd name="connsiteY0" fmla="*/ 178593 h 657225"/>
              <a:gd name="connsiteX1" fmla="*/ 54769 w 1390650"/>
              <a:gd name="connsiteY1" fmla="*/ 166687 h 657225"/>
              <a:gd name="connsiteX2" fmla="*/ 90487 w 1390650"/>
              <a:gd name="connsiteY2" fmla="*/ 171450 h 657225"/>
              <a:gd name="connsiteX3" fmla="*/ 500062 w 1390650"/>
              <a:gd name="connsiteY3" fmla="*/ 30956 h 657225"/>
              <a:gd name="connsiteX4" fmla="*/ 521494 w 1390650"/>
              <a:gd name="connsiteY4" fmla="*/ 0 h 657225"/>
              <a:gd name="connsiteX5" fmla="*/ 854869 w 1390650"/>
              <a:gd name="connsiteY5" fmla="*/ 11906 h 657225"/>
              <a:gd name="connsiteX6" fmla="*/ 876300 w 1390650"/>
              <a:gd name="connsiteY6" fmla="*/ 33337 h 657225"/>
              <a:gd name="connsiteX7" fmla="*/ 876300 w 1390650"/>
              <a:gd name="connsiteY7" fmla="*/ 73818 h 657225"/>
              <a:gd name="connsiteX8" fmla="*/ 840581 w 1390650"/>
              <a:gd name="connsiteY8" fmla="*/ 92868 h 657225"/>
              <a:gd name="connsiteX9" fmla="*/ 852487 w 1390650"/>
              <a:gd name="connsiteY9" fmla="*/ 316706 h 657225"/>
              <a:gd name="connsiteX10" fmla="*/ 945356 w 1390650"/>
              <a:gd name="connsiteY10" fmla="*/ 266700 h 657225"/>
              <a:gd name="connsiteX11" fmla="*/ 978694 w 1390650"/>
              <a:gd name="connsiteY11" fmla="*/ 264318 h 657225"/>
              <a:gd name="connsiteX12" fmla="*/ 1019175 w 1390650"/>
              <a:gd name="connsiteY12" fmla="*/ 259556 h 657225"/>
              <a:gd name="connsiteX13" fmla="*/ 1064419 w 1390650"/>
              <a:gd name="connsiteY13" fmla="*/ 257175 h 657225"/>
              <a:gd name="connsiteX14" fmla="*/ 1083469 w 1390650"/>
              <a:gd name="connsiteY14" fmla="*/ 266700 h 657225"/>
              <a:gd name="connsiteX15" fmla="*/ 1157287 w 1390650"/>
              <a:gd name="connsiteY15" fmla="*/ 276225 h 657225"/>
              <a:gd name="connsiteX16" fmla="*/ 1202531 w 1390650"/>
              <a:gd name="connsiteY16" fmla="*/ 276225 h 657225"/>
              <a:gd name="connsiteX17" fmla="*/ 1297781 w 1390650"/>
              <a:gd name="connsiteY17" fmla="*/ 350043 h 657225"/>
              <a:gd name="connsiteX18" fmla="*/ 1321594 w 1390650"/>
              <a:gd name="connsiteY18" fmla="*/ 333375 h 657225"/>
              <a:gd name="connsiteX19" fmla="*/ 1340644 w 1390650"/>
              <a:gd name="connsiteY19" fmla="*/ 340518 h 657225"/>
              <a:gd name="connsiteX20" fmla="*/ 1343025 w 1390650"/>
              <a:gd name="connsiteY20" fmla="*/ 357187 h 657225"/>
              <a:gd name="connsiteX21" fmla="*/ 1326356 w 1390650"/>
              <a:gd name="connsiteY21" fmla="*/ 369093 h 657225"/>
              <a:gd name="connsiteX22" fmla="*/ 1390650 w 1390650"/>
              <a:gd name="connsiteY22" fmla="*/ 440531 h 657225"/>
              <a:gd name="connsiteX23" fmla="*/ 1254919 w 1390650"/>
              <a:gd name="connsiteY23" fmla="*/ 545306 h 657225"/>
              <a:gd name="connsiteX24" fmla="*/ 869156 w 1390650"/>
              <a:gd name="connsiteY24" fmla="*/ 542925 h 657225"/>
              <a:gd name="connsiteX25" fmla="*/ 881062 w 1390650"/>
              <a:gd name="connsiteY25" fmla="*/ 628650 h 657225"/>
              <a:gd name="connsiteX26" fmla="*/ 862012 w 1390650"/>
              <a:gd name="connsiteY26" fmla="*/ 657225 h 657225"/>
              <a:gd name="connsiteX27" fmla="*/ 764381 w 1390650"/>
              <a:gd name="connsiteY27" fmla="*/ 607218 h 657225"/>
              <a:gd name="connsiteX28" fmla="*/ 107156 w 1390650"/>
              <a:gd name="connsiteY28" fmla="*/ 600075 h 657225"/>
              <a:gd name="connsiteX29" fmla="*/ 64294 w 1390650"/>
              <a:gd name="connsiteY29" fmla="*/ 245268 h 657225"/>
              <a:gd name="connsiteX30" fmla="*/ 0 w 1390650"/>
              <a:gd name="connsiteY30" fmla="*/ 247650 h 657225"/>
              <a:gd name="connsiteX31" fmla="*/ 2381 w 1390650"/>
              <a:gd name="connsiteY31" fmla="*/ 178593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650" h="657225">
                <a:moveTo>
                  <a:pt x="2381" y="178593"/>
                </a:moveTo>
                <a:lnTo>
                  <a:pt x="54769" y="166687"/>
                </a:lnTo>
                <a:lnTo>
                  <a:pt x="90487" y="171450"/>
                </a:lnTo>
                <a:lnTo>
                  <a:pt x="500062" y="30956"/>
                </a:lnTo>
                <a:lnTo>
                  <a:pt x="521494" y="0"/>
                </a:lnTo>
                <a:lnTo>
                  <a:pt x="854869" y="11906"/>
                </a:lnTo>
                <a:lnTo>
                  <a:pt x="876300" y="33337"/>
                </a:lnTo>
                <a:lnTo>
                  <a:pt x="876300" y="73818"/>
                </a:lnTo>
                <a:lnTo>
                  <a:pt x="840581" y="92868"/>
                </a:lnTo>
                <a:lnTo>
                  <a:pt x="852487" y="316706"/>
                </a:lnTo>
                <a:lnTo>
                  <a:pt x="945356" y="266700"/>
                </a:lnTo>
                <a:lnTo>
                  <a:pt x="978694" y="264318"/>
                </a:lnTo>
                <a:lnTo>
                  <a:pt x="1019175" y="259556"/>
                </a:lnTo>
                <a:lnTo>
                  <a:pt x="1064419" y="257175"/>
                </a:lnTo>
                <a:lnTo>
                  <a:pt x="1083469" y="266700"/>
                </a:lnTo>
                <a:lnTo>
                  <a:pt x="1157287" y="276225"/>
                </a:lnTo>
                <a:lnTo>
                  <a:pt x="1202531" y="276225"/>
                </a:lnTo>
                <a:lnTo>
                  <a:pt x="1297781" y="350043"/>
                </a:lnTo>
                <a:lnTo>
                  <a:pt x="1321594" y="333375"/>
                </a:lnTo>
                <a:lnTo>
                  <a:pt x="1340644" y="340518"/>
                </a:lnTo>
                <a:lnTo>
                  <a:pt x="1343025" y="357187"/>
                </a:lnTo>
                <a:lnTo>
                  <a:pt x="1326356" y="369093"/>
                </a:lnTo>
                <a:lnTo>
                  <a:pt x="1390650" y="440531"/>
                </a:lnTo>
                <a:lnTo>
                  <a:pt x="1254919" y="545306"/>
                </a:lnTo>
                <a:lnTo>
                  <a:pt x="869156" y="542925"/>
                </a:lnTo>
                <a:lnTo>
                  <a:pt x="881062" y="628650"/>
                </a:lnTo>
                <a:lnTo>
                  <a:pt x="862012" y="657225"/>
                </a:lnTo>
                <a:lnTo>
                  <a:pt x="764381" y="607218"/>
                </a:lnTo>
                <a:lnTo>
                  <a:pt x="107156" y="600075"/>
                </a:lnTo>
                <a:lnTo>
                  <a:pt x="64294" y="245268"/>
                </a:lnTo>
                <a:lnTo>
                  <a:pt x="0" y="247650"/>
                </a:lnTo>
                <a:cubicBezTo>
                  <a:pt x="794" y="224631"/>
                  <a:pt x="1587" y="201612"/>
                  <a:pt x="2381" y="178593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D21693E-04AB-443B-BE1E-B6A1A5409390}"/>
              </a:ext>
            </a:extLst>
          </p:cNvPr>
          <p:cNvSpPr/>
          <p:nvPr/>
        </p:nvSpPr>
        <p:spPr>
          <a:xfrm>
            <a:off x="6965156" y="5769767"/>
            <a:ext cx="1385887" cy="6524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Solvents &amp; chemicals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705D16-9572-41E0-8CC1-0E8D93F1D1F3}"/>
              </a:ext>
            </a:extLst>
          </p:cNvPr>
          <p:cNvSpPr/>
          <p:nvPr/>
        </p:nvSpPr>
        <p:spPr>
          <a:xfrm>
            <a:off x="91680" y="5317331"/>
            <a:ext cx="1385887" cy="6524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plates &amp; heaters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6DDC3-A298-4F52-82B2-A5B6640316F1}"/>
              </a:ext>
            </a:extLst>
          </p:cNvPr>
          <p:cNvSpPr/>
          <p:nvPr/>
        </p:nvSpPr>
        <p:spPr>
          <a:xfrm>
            <a:off x="1387081" y="3948110"/>
            <a:ext cx="1385887" cy="652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Laboratory electronics</a:t>
            </a:r>
          </a:p>
        </p:txBody>
      </p:sp>
    </p:spTree>
    <p:extLst>
      <p:ext uri="{BB962C8B-B14F-4D97-AF65-F5344CB8AC3E}">
        <p14:creationId xmlns:p14="http://schemas.microsoft.com/office/powerpoint/2010/main" val="3897154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88076"/>
            <a:ext cx="702945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Make it really easy for your lab to recycle</a:t>
            </a:r>
          </a:p>
          <a:p>
            <a:r>
              <a:rPr lang="en-US" i="1" dirty="0"/>
              <a:t>If it is non-hazardous waste, it can probably be recycled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E3FD1-05D5-4E0D-AE4C-4A8F2E022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8"/>
          <a:stretch/>
        </p:blipFill>
        <p:spPr>
          <a:xfrm>
            <a:off x="614362" y="1104900"/>
            <a:ext cx="7915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08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430b6df-f627-41b3-96bd-8a039cb08a5e" descr="Image">
            <a:extLst>
              <a:ext uri="{FF2B5EF4-FFF2-40B4-BE49-F238E27FC236}">
                <a16:creationId xmlns:a16="http://schemas.microsoft.com/office/drawing/2014/main" id="{CAEAF6AF-80B1-432E-99E3-735AFCF7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0" r="13170"/>
          <a:stretch/>
        </p:blipFill>
        <p:spPr bwMode="auto">
          <a:xfrm>
            <a:off x="1276800" y="1479021"/>
            <a:ext cx="6251760" cy="34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686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08845F-E37A-4A3E-892B-A3EA73705B00}"/>
              </a:ext>
            </a:extLst>
          </p:cNvPr>
          <p:cNvSpPr/>
          <p:nvPr/>
        </p:nvSpPr>
        <p:spPr>
          <a:xfrm>
            <a:off x="6105525" y="0"/>
            <a:ext cx="3048000" cy="6858000"/>
          </a:xfrm>
          <a:custGeom>
            <a:avLst/>
            <a:gdLst>
              <a:gd name="connsiteX0" fmla="*/ 514350 w 3048000"/>
              <a:gd name="connsiteY0" fmla="*/ 9525 h 6858000"/>
              <a:gd name="connsiteX1" fmla="*/ 514350 w 3048000"/>
              <a:gd name="connsiteY1" fmla="*/ 9525 h 6858000"/>
              <a:gd name="connsiteX2" fmla="*/ 0 w 3048000"/>
              <a:gd name="connsiteY2" fmla="*/ 4362450 h 6858000"/>
              <a:gd name="connsiteX3" fmla="*/ 1895475 w 3048000"/>
              <a:gd name="connsiteY3" fmla="*/ 6858000 h 6858000"/>
              <a:gd name="connsiteX4" fmla="*/ 3048000 w 3048000"/>
              <a:gd name="connsiteY4" fmla="*/ 6858000 h 6858000"/>
              <a:gd name="connsiteX5" fmla="*/ 3019425 w 3048000"/>
              <a:gd name="connsiteY5" fmla="*/ 0 h 6858000"/>
              <a:gd name="connsiteX6" fmla="*/ 514350 w 3048000"/>
              <a:gd name="connsiteY6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6858000">
                <a:moveTo>
                  <a:pt x="514350" y="9525"/>
                </a:moveTo>
                <a:lnTo>
                  <a:pt x="514350" y="9525"/>
                </a:lnTo>
                <a:lnTo>
                  <a:pt x="0" y="4362450"/>
                </a:lnTo>
                <a:lnTo>
                  <a:pt x="1895475" y="6858000"/>
                </a:lnTo>
                <a:lnTo>
                  <a:pt x="3048000" y="6858000"/>
                </a:lnTo>
                <a:lnTo>
                  <a:pt x="3019425" y="0"/>
                </a:lnTo>
                <a:lnTo>
                  <a:pt x="514350" y="9525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857C1-F152-49AC-83DE-9774B05D555D}"/>
              </a:ext>
            </a:extLst>
          </p:cNvPr>
          <p:cNvSpPr/>
          <p:nvPr/>
        </p:nvSpPr>
        <p:spPr>
          <a:xfrm>
            <a:off x="2843213" y="2181225"/>
            <a:ext cx="709612" cy="1121569"/>
          </a:xfrm>
          <a:custGeom>
            <a:avLst/>
            <a:gdLst>
              <a:gd name="connsiteX0" fmla="*/ 402431 w 709612"/>
              <a:gd name="connsiteY0" fmla="*/ 2381 h 1121569"/>
              <a:gd name="connsiteX1" fmla="*/ 488156 w 709612"/>
              <a:gd name="connsiteY1" fmla="*/ 0 h 1121569"/>
              <a:gd name="connsiteX2" fmla="*/ 542925 w 709612"/>
              <a:gd name="connsiteY2" fmla="*/ 23813 h 1121569"/>
              <a:gd name="connsiteX3" fmla="*/ 626268 w 709612"/>
              <a:gd name="connsiteY3" fmla="*/ 26194 h 1121569"/>
              <a:gd name="connsiteX4" fmla="*/ 676275 w 709612"/>
              <a:gd name="connsiteY4" fmla="*/ 52388 h 1121569"/>
              <a:gd name="connsiteX5" fmla="*/ 709612 w 709612"/>
              <a:gd name="connsiteY5" fmla="*/ 1121569 h 1121569"/>
              <a:gd name="connsiteX6" fmla="*/ 366712 w 709612"/>
              <a:gd name="connsiteY6" fmla="*/ 1112044 h 1121569"/>
              <a:gd name="connsiteX7" fmla="*/ 0 w 709612"/>
              <a:gd name="connsiteY7" fmla="*/ 1116806 h 1121569"/>
              <a:gd name="connsiteX8" fmla="*/ 0 w 709612"/>
              <a:gd name="connsiteY8" fmla="*/ 619125 h 1121569"/>
              <a:gd name="connsiteX9" fmla="*/ 402431 w 709612"/>
              <a:gd name="connsiteY9" fmla="*/ 626269 h 1121569"/>
              <a:gd name="connsiteX10" fmla="*/ 404812 w 709612"/>
              <a:gd name="connsiteY10" fmla="*/ 588169 h 1121569"/>
              <a:gd name="connsiteX11" fmla="*/ 631031 w 709612"/>
              <a:gd name="connsiteY11" fmla="*/ 578644 h 1121569"/>
              <a:gd name="connsiteX12" fmla="*/ 635793 w 709612"/>
              <a:gd name="connsiteY12" fmla="*/ 552450 h 1121569"/>
              <a:gd name="connsiteX13" fmla="*/ 664368 w 709612"/>
              <a:gd name="connsiteY13" fmla="*/ 545306 h 1121569"/>
              <a:gd name="connsiteX14" fmla="*/ 657225 w 709612"/>
              <a:gd name="connsiteY14" fmla="*/ 526256 h 1121569"/>
              <a:gd name="connsiteX15" fmla="*/ 428625 w 709612"/>
              <a:gd name="connsiteY15" fmla="*/ 516731 h 1121569"/>
              <a:gd name="connsiteX16" fmla="*/ 402431 w 709612"/>
              <a:gd name="connsiteY16" fmla="*/ 2381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" h="1121569">
                <a:moveTo>
                  <a:pt x="402431" y="2381"/>
                </a:moveTo>
                <a:lnTo>
                  <a:pt x="488156" y="0"/>
                </a:lnTo>
                <a:lnTo>
                  <a:pt x="542925" y="23813"/>
                </a:lnTo>
                <a:lnTo>
                  <a:pt x="626268" y="26194"/>
                </a:lnTo>
                <a:lnTo>
                  <a:pt x="676275" y="52388"/>
                </a:lnTo>
                <a:lnTo>
                  <a:pt x="709612" y="1121569"/>
                </a:lnTo>
                <a:lnTo>
                  <a:pt x="366712" y="1112044"/>
                </a:lnTo>
                <a:lnTo>
                  <a:pt x="0" y="1116806"/>
                </a:lnTo>
                <a:lnTo>
                  <a:pt x="0" y="619125"/>
                </a:lnTo>
                <a:lnTo>
                  <a:pt x="402431" y="626269"/>
                </a:lnTo>
                <a:lnTo>
                  <a:pt x="404812" y="588169"/>
                </a:lnTo>
                <a:lnTo>
                  <a:pt x="631031" y="578644"/>
                </a:lnTo>
                <a:lnTo>
                  <a:pt x="635793" y="552450"/>
                </a:lnTo>
                <a:lnTo>
                  <a:pt x="664368" y="545306"/>
                </a:lnTo>
                <a:lnTo>
                  <a:pt x="657225" y="526256"/>
                </a:lnTo>
                <a:lnTo>
                  <a:pt x="428625" y="516731"/>
                </a:lnTo>
                <a:lnTo>
                  <a:pt x="402431" y="238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BE41D5-F817-4E75-B977-E25D657524B0}"/>
              </a:ext>
            </a:extLst>
          </p:cNvPr>
          <p:cNvSpPr/>
          <p:nvPr/>
        </p:nvSpPr>
        <p:spPr>
          <a:xfrm>
            <a:off x="2850356" y="2078831"/>
            <a:ext cx="421482" cy="652463"/>
          </a:xfrm>
          <a:custGeom>
            <a:avLst/>
            <a:gdLst>
              <a:gd name="connsiteX0" fmla="*/ 0 w 421482"/>
              <a:gd name="connsiteY0" fmla="*/ 0 h 652463"/>
              <a:gd name="connsiteX1" fmla="*/ 0 w 421482"/>
              <a:gd name="connsiteY1" fmla="*/ 0 h 652463"/>
              <a:gd name="connsiteX2" fmla="*/ 159544 w 421482"/>
              <a:gd name="connsiteY2" fmla="*/ 7144 h 652463"/>
              <a:gd name="connsiteX3" fmla="*/ 404813 w 421482"/>
              <a:gd name="connsiteY3" fmla="*/ 71438 h 652463"/>
              <a:gd name="connsiteX4" fmla="*/ 421482 w 421482"/>
              <a:gd name="connsiteY4" fmla="*/ 631032 h 652463"/>
              <a:gd name="connsiteX5" fmla="*/ 166688 w 421482"/>
              <a:gd name="connsiteY5" fmla="*/ 652463 h 652463"/>
              <a:gd name="connsiteX6" fmla="*/ 21432 w 421482"/>
              <a:gd name="connsiteY6" fmla="*/ 642938 h 652463"/>
              <a:gd name="connsiteX7" fmla="*/ 0 w 421482"/>
              <a:gd name="connsiteY7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482" h="652463">
                <a:moveTo>
                  <a:pt x="0" y="0"/>
                </a:moveTo>
                <a:lnTo>
                  <a:pt x="0" y="0"/>
                </a:lnTo>
                <a:lnTo>
                  <a:pt x="159544" y="7144"/>
                </a:lnTo>
                <a:lnTo>
                  <a:pt x="404813" y="71438"/>
                </a:lnTo>
                <a:lnTo>
                  <a:pt x="421482" y="631032"/>
                </a:lnTo>
                <a:lnTo>
                  <a:pt x="166688" y="652463"/>
                </a:lnTo>
                <a:lnTo>
                  <a:pt x="21432" y="642938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31F8A2-17FD-436C-99C8-51E513223FAA}"/>
              </a:ext>
            </a:extLst>
          </p:cNvPr>
          <p:cNvSpPr/>
          <p:nvPr/>
        </p:nvSpPr>
        <p:spPr>
          <a:xfrm>
            <a:off x="7273925" y="4203700"/>
            <a:ext cx="768350" cy="1470025"/>
          </a:xfrm>
          <a:custGeom>
            <a:avLst/>
            <a:gdLst>
              <a:gd name="connsiteX0" fmla="*/ 269875 w 768350"/>
              <a:gd name="connsiteY0" fmla="*/ 15875 h 1470025"/>
              <a:gd name="connsiteX1" fmla="*/ 349250 w 768350"/>
              <a:gd name="connsiteY1" fmla="*/ 0 h 1470025"/>
              <a:gd name="connsiteX2" fmla="*/ 438150 w 768350"/>
              <a:gd name="connsiteY2" fmla="*/ 3175 h 1470025"/>
              <a:gd name="connsiteX3" fmla="*/ 527050 w 768350"/>
              <a:gd name="connsiteY3" fmla="*/ 38100 h 1470025"/>
              <a:gd name="connsiteX4" fmla="*/ 523875 w 768350"/>
              <a:gd name="connsiteY4" fmla="*/ 161925 h 1470025"/>
              <a:gd name="connsiteX5" fmla="*/ 549275 w 768350"/>
              <a:gd name="connsiteY5" fmla="*/ 193675 h 1470025"/>
              <a:gd name="connsiteX6" fmla="*/ 536575 w 768350"/>
              <a:gd name="connsiteY6" fmla="*/ 238125 h 1470025"/>
              <a:gd name="connsiteX7" fmla="*/ 523875 w 768350"/>
              <a:gd name="connsiteY7" fmla="*/ 257175 h 1470025"/>
              <a:gd name="connsiteX8" fmla="*/ 581025 w 768350"/>
              <a:gd name="connsiteY8" fmla="*/ 292100 h 1470025"/>
              <a:gd name="connsiteX9" fmla="*/ 638175 w 768350"/>
              <a:gd name="connsiteY9" fmla="*/ 307975 h 1470025"/>
              <a:gd name="connsiteX10" fmla="*/ 676275 w 768350"/>
              <a:gd name="connsiteY10" fmla="*/ 339725 h 1470025"/>
              <a:gd name="connsiteX11" fmla="*/ 708025 w 768350"/>
              <a:gd name="connsiteY11" fmla="*/ 387350 h 1470025"/>
              <a:gd name="connsiteX12" fmla="*/ 733425 w 768350"/>
              <a:gd name="connsiteY12" fmla="*/ 441325 h 1470025"/>
              <a:gd name="connsiteX13" fmla="*/ 755650 w 768350"/>
              <a:gd name="connsiteY13" fmla="*/ 514350 h 1470025"/>
              <a:gd name="connsiteX14" fmla="*/ 768350 w 768350"/>
              <a:gd name="connsiteY14" fmla="*/ 568325 h 1470025"/>
              <a:gd name="connsiteX15" fmla="*/ 717550 w 768350"/>
              <a:gd name="connsiteY15" fmla="*/ 1343025 h 1470025"/>
              <a:gd name="connsiteX16" fmla="*/ 682625 w 768350"/>
              <a:gd name="connsiteY16" fmla="*/ 1403350 h 1470025"/>
              <a:gd name="connsiteX17" fmla="*/ 619125 w 768350"/>
              <a:gd name="connsiteY17" fmla="*/ 1447800 h 1470025"/>
              <a:gd name="connsiteX18" fmla="*/ 511175 w 768350"/>
              <a:gd name="connsiteY18" fmla="*/ 1470025 h 1470025"/>
              <a:gd name="connsiteX19" fmla="*/ 425450 w 768350"/>
              <a:gd name="connsiteY19" fmla="*/ 1470025 h 1470025"/>
              <a:gd name="connsiteX20" fmla="*/ 279400 w 768350"/>
              <a:gd name="connsiteY20" fmla="*/ 1457325 h 1470025"/>
              <a:gd name="connsiteX21" fmla="*/ 133350 w 768350"/>
              <a:gd name="connsiteY21" fmla="*/ 1403350 h 1470025"/>
              <a:gd name="connsiteX22" fmla="*/ 88900 w 768350"/>
              <a:gd name="connsiteY22" fmla="*/ 1362075 h 1470025"/>
              <a:gd name="connsiteX23" fmla="*/ 31750 w 768350"/>
              <a:gd name="connsiteY23" fmla="*/ 1298575 h 1470025"/>
              <a:gd name="connsiteX24" fmla="*/ 12700 w 768350"/>
              <a:gd name="connsiteY24" fmla="*/ 1235075 h 1470025"/>
              <a:gd name="connsiteX25" fmla="*/ 0 w 768350"/>
              <a:gd name="connsiteY25" fmla="*/ 1184275 h 1470025"/>
              <a:gd name="connsiteX26" fmla="*/ 15875 w 768350"/>
              <a:gd name="connsiteY26" fmla="*/ 1123950 h 1470025"/>
              <a:gd name="connsiteX27" fmla="*/ 28575 w 768350"/>
              <a:gd name="connsiteY27" fmla="*/ 403225 h 1470025"/>
              <a:gd name="connsiteX28" fmla="*/ 47625 w 768350"/>
              <a:gd name="connsiteY28" fmla="*/ 355600 h 1470025"/>
              <a:gd name="connsiteX29" fmla="*/ 79375 w 768350"/>
              <a:gd name="connsiteY29" fmla="*/ 301625 h 1470025"/>
              <a:gd name="connsiteX30" fmla="*/ 146050 w 768350"/>
              <a:gd name="connsiteY30" fmla="*/ 276225 h 1470025"/>
              <a:gd name="connsiteX31" fmla="*/ 200025 w 768350"/>
              <a:gd name="connsiteY31" fmla="*/ 266700 h 1470025"/>
              <a:gd name="connsiteX32" fmla="*/ 244475 w 768350"/>
              <a:gd name="connsiteY32" fmla="*/ 263525 h 1470025"/>
              <a:gd name="connsiteX33" fmla="*/ 247650 w 768350"/>
              <a:gd name="connsiteY33" fmla="*/ 234950 h 1470025"/>
              <a:gd name="connsiteX34" fmla="*/ 244475 w 768350"/>
              <a:gd name="connsiteY34" fmla="*/ 203200 h 1470025"/>
              <a:gd name="connsiteX35" fmla="*/ 222250 w 768350"/>
              <a:gd name="connsiteY35" fmla="*/ 187325 h 1470025"/>
              <a:gd name="connsiteX36" fmla="*/ 225425 w 768350"/>
              <a:gd name="connsiteY36" fmla="*/ 155575 h 1470025"/>
              <a:gd name="connsiteX37" fmla="*/ 247650 w 768350"/>
              <a:gd name="connsiteY37" fmla="*/ 133350 h 1470025"/>
              <a:gd name="connsiteX38" fmla="*/ 260350 w 768350"/>
              <a:gd name="connsiteY38" fmla="*/ 76200 h 1470025"/>
              <a:gd name="connsiteX39" fmla="*/ 269875 w 768350"/>
              <a:gd name="connsiteY39" fmla="*/ 15875 h 147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8350" h="1470025">
                <a:moveTo>
                  <a:pt x="269875" y="15875"/>
                </a:moveTo>
                <a:lnTo>
                  <a:pt x="349250" y="0"/>
                </a:lnTo>
                <a:lnTo>
                  <a:pt x="438150" y="3175"/>
                </a:lnTo>
                <a:lnTo>
                  <a:pt x="527050" y="38100"/>
                </a:lnTo>
                <a:cubicBezTo>
                  <a:pt x="525992" y="79375"/>
                  <a:pt x="524933" y="120650"/>
                  <a:pt x="523875" y="161925"/>
                </a:cubicBezTo>
                <a:lnTo>
                  <a:pt x="549275" y="193675"/>
                </a:lnTo>
                <a:lnTo>
                  <a:pt x="536575" y="238125"/>
                </a:lnTo>
                <a:lnTo>
                  <a:pt x="523875" y="257175"/>
                </a:lnTo>
                <a:lnTo>
                  <a:pt x="581025" y="292100"/>
                </a:lnTo>
                <a:lnTo>
                  <a:pt x="638175" y="307975"/>
                </a:lnTo>
                <a:lnTo>
                  <a:pt x="676275" y="339725"/>
                </a:lnTo>
                <a:lnTo>
                  <a:pt x="708025" y="387350"/>
                </a:lnTo>
                <a:lnTo>
                  <a:pt x="733425" y="441325"/>
                </a:lnTo>
                <a:lnTo>
                  <a:pt x="755650" y="514350"/>
                </a:lnTo>
                <a:lnTo>
                  <a:pt x="768350" y="568325"/>
                </a:lnTo>
                <a:lnTo>
                  <a:pt x="717550" y="1343025"/>
                </a:lnTo>
                <a:lnTo>
                  <a:pt x="682625" y="1403350"/>
                </a:lnTo>
                <a:lnTo>
                  <a:pt x="619125" y="1447800"/>
                </a:lnTo>
                <a:lnTo>
                  <a:pt x="511175" y="1470025"/>
                </a:lnTo>
                <a:lnTo>
                  <a:pt x="425450" y="1470025"/>
                </a:lnTo>
                <a:lnTo>
                  <a:pt x="279400" y="1457325"/>
                </a:lnTo>
                <a:lnTo>
                  <a:pt x="133350" y="1403350"/>
                </a:lnTo>
                <a:lnTo>
                  <a:pt x="88900" y="1362075"/>
                </a:lnTo>
                <a:lnTo>
                  <a:pt x="31750" y="1298575"/>
                </a:lnTo>
                <a:lnTo>
                  <a:pt x="12700" y="1235075"/>
                </a:lnTo>
                <a:lnTo>
                  <a:pt x="0" y="1184275"/>
                </a:lnTo>
                <a:lnTo>
                  <a:pt x="15875" y="1123950"/>
                </a:lnTo>
                <a:lnTo>
                  <a:pt x="28575" y="403225"/>
                </a:lnTo>
                <a:lnTo>
                  <a:pt x="47625" y="355600"/>
                </a:lnTo>
                <a:lnTo>
                  <a:pt x="79375" y="301625"/>
                </a:lnTo>
                <a:lnTo>
                  <a:pt x="146050" y="276225"/>
                </a:lnTo>
                <a:lnTo>
                  <a:pt x="200025" y="266700"/>
                </a:lnTo>
                <a:lnTo>
                  <a:pt x="244475" y="263525"/>
                </a:lnTo>
                <a:lnTo>
                  <a:pt x="247650" y="234950"/>
                </a:lnTo>
                <a:lnTo>
                  <a:pt x="244475" y="203200"/>
                </a:lnTo>
                <a:lnTo>
                  <a:pt x="222250" y="187325"/>
                </a:lnTo>
                <a:lnTo>
                  <a:pt x="225425" y="155575"/>
                </a:lnTo>
                <a:lnTo>
                  <a:pt x="247650" y="133350"/>
                </a:lnTo>
                <a:lnTo>
                  <a:pt x="260350" y="76200"/>
                </a:lnTo>
                <a:lnTo>
                  <a:pt x="269875" y="15875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02C357-7CA8-43F8-8ECD-B42B9A6609F2}"/>
              </a:ext>
            </a:extLst>
          </p:cNvPr>
          <p:cNvSpPr/>
          <p:nvPr/>
        </p:nvSpPr>
        <p:spPr>
          <a:xfrm>
            <a:off x="-3175" y="4699000"/>
            <a:ext cx="1057275" cy="565150"/>
          </a:xfrm>
          <a:custGeom>
            <a:avLst/>
            <a:gdLst>
              <a:gd name="connsiteX0" fmla="*/ 815975 w 1057275"/>
              <a:gd name="connsiteY0" fmla="*/ 12700 h 565150"/>
              <a:gd name="connsiteX1" fmla="*/ 12700 w 1057275"/>
              <a:gd name="connsiteY1" fmla="*/ 0 h 565150"/>
              <a:gd name="connsiteX2" fmla="*/ 0 w 1057275"/>
              <a:gd name="connsiteY2" fmla="*/ 31750 h 565150"/>
              <a:gd name="connsiteX3" fmla="*/ 12700 w 1057275"/>
              <a:gd name="connsiteY3" fmla="*/ 565150 h 565150"/>
              <a:gd name="connsiteX4" fmla="*/ 565150 w 1057275"/>
              <a:gd name="connsiteY4" fmla="*/ 561975 h 565150"/>
              <a:gd name="connsiteX5" fmla="*/ 904875 w 1057275"/>
              <a:gd name="connsiteY5" fmla="*/ 365125 h 565150"/>
              <a:gd name="connsiteX6" fmla="*/ 933450 w 1057275"/>
              <a:gd name="connsiteY6" fmla="*/ 288925 h 565150"/>
              <a:gd name="connsiteX7" fmla="*/ 1057275 w 1057275"/>
              <a:gd name="connsiteY7" fmla="*/ 196850 h 565150"/>
              <a:gd name="connsiteX8" fmla="*/ 1054100 w 1057275"/>
              <a:gd name="connsiteY8" fmla="*/ 158750 h 565150"/>
              <a:gd name="connsiteX9" fmla="*/ 1025525 w 1057275"/>
              <a:gd name="connsiteY9" fmla="*/ 123825 h 565150"/>
              <a:gd name="connsiteX10" fmla="*/ 815975 w 1057275"/>
              <a:gd name="connsiteY10" fmla="*/ 1270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565150">
                <a:moveTo>
                  <a:pt x="815975" y="12700"/>
                </a:moveTo>
                <a:lnTo>
                  <a:pt x="12700" y="0"/>
                </a:lnTo>
                <a:lnTo>
                  <a:pt x="0" y="31750"/>
                </a:lnTo>
                <a:lnTo>
                  <a:pt x="12700" y="565150"/>
                </a:lnTo>
                <a:lnTo>
                  <a:pt x="565150" y="561975"/>
                </a:lnTo>
                <a:lnTo>
                  <a:pt x="904875" y="365125"/>
                </a:lnTo>
                <a:lnTo>
                  <a:pt x="933450" y="288925"/>
                </a:lnTo>
                <a:lnTo>
                  <a:pt x="1057275" y="196850"/>
                </a:lnTo>
                <a:lnTo>
                  <a:pt x="1054100" y="158750"/>
                </a:lnTo>
                <a:lnTo>
                  <a:pt x="1025525" y="123825"/>
                </a:lnTo>
                <a:lnTo>
                  <a:pt x="815975" y="1270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9039EC3-431F-4F25-8EFA-09F59CDD3CEE}"/>
              </a:ext>
            </a:extLst>
          </p:cNvPr>
          <p:cNvSpPr/>
          <p:nvPr/>
        </p:nvSpPr>
        <p:spPr>
          <a:xfrm>
            <a:off x="5738813" y="4517231"/>
            <a:ext cx="216693" cy="935832"/>
          </a:xfrm>
          <a:custGeom>
            <a:avLst/>
            <a:gdLst>
              <a:gd name="connsiteX0" fmla="*/ 202406 w 216693"/>
              <a:gd name="connsiteY0" fmla="*/ 2382 h 935832"/>
              <a:gd name="connsiteX1" fmla="*/ 21431 w 216693"/>
              <a:gd name="connsiteY1" fmla="*/ 0 h 935832"/>
              <a:gd name="connsiteX2" fmla="*/ 0 w 216693"/>
              <a:gd name="connsiteY2" fmla="*/ 9525 h 935832"/>
              <a:gd name="connsiteX3" fmla="*/ 19050 w 216693"/>
              <a:gd name="connsiteY3" fmla="*/ 40482 h 935832"/>
              <a:gd name="connsiteX4" fmla="*/ 26193 w 216693"/>
              <a:gd name="connsiteY4" fmla="*/ 66675 h 935832"/>
              <a:gd name="connsiteX5" fmla="*/ 61912 w 216693"/>
              <a:gd name="connsiteY5" fmla="*/ 921544 h 935832"/>
              <a:gd name="connsiteX6" fmla="*/ 78581 w 216693"/>
              <a:gd name="connsiteY6" fmla="*/ 935832 h 935832"/>
              <a:gd name="connsiteX7" fmla="*/ 123825 w 216693"/>
              <a:gd name="connsiteY7" fmla="*/ 912019 h 935832"/>
              <a:gd name="connsiteX8" fmla="*/ 138112 w 216693"/>
              <a:gd name="connsiteY8" fmla="*/ 845344 h 935832"/>
              <a:gd name="connsiteX9" fmla="*/ 192881 w 216693"/>
              <a:gd name="connsiteY9" fmla="*/ 845344 h 935832"/>
              <a:gd name="connsiteX10" fmla="*/ 216693 w 216693"/>
              <a:gd name="connsiteY10" fmla="*/ 369094 h 935832"/>
              <a:gd name="connsiteX11" fmla="*/ 188118 w 216693"/>
              <a:gd name="connsiteY11" fmla="*/ 361950 h 935832"/>
              <a:gd name="connsiteX12" fmla="*/ 188118 w 216693"/>
              <a:gd name="connsiteY12" fmla="*/ 300038 h 935832"/>
              <a:gd name="connsiteX13" fmla="*/ 183356 w 216693"/>
              <a:gd name="connsiteY13" fmla="*/ 221457 h 935832"/>
              <a:gd name="connsiteX14" fmla="*/ 185737 w 216693"/>
              <a:gd name="connsiteY14" fmla="*/ 159544 h 935832"/>
              <a:gd name="connsiteX15" fmla="*/ 183356 w 216693"/>
              <a:gd name="connsiteY15" fmla="*/ 97632 h 935832"/>
              <a:gd name="connsiteX16" fmla="*/ 185737 w 216693"/>
              <a:gd name="connsiteY16" fmla="*/ 57150 h 935832"/>
              <a:gd name="connsiteX17" fmla="*/ 202406 w 216693"/>
              <a:gd name="connsiteY17" fmla="*/ 2382 h 93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6693" h="935832">
                <a:moveTo>
                  <a:pt x="202406" y="2382"/>
                </a:moveTo>
                <a:lnTo>
                  <a:pt x="21431" y="0"/>
                </a:lnTo>
                <a:lnTo>
                  <a:pt x="0" y="9525"/>
                </a:lnTo>
                <a:lnTo>
                  <a:pt x="19050" y="40482"/>
                </a:lnTo>
                <a:lnTo>
                  <a:pt x="26193" y="66675"/>
                </a:lnTo>
                <a:lnTo>
                  <a:pt x="61912" y="921544"/>
                </a:lnTo>
                <a:lnTo>
                  <a:pt x="78581" y="935832"/>
                </a:lnTo>
                <a:lnTo>
                  <a:pt x="123825" y="912019"/>
                </a:lnTo>
                <a:lnTo>
                  <a:pt x="138112" y="845344"/>
                </a:lnTo>
                <a:lnTo>
                  <a:pt x="192881" y="845344"/>
                </a:lnTo>
                <a:lnTo>
                  <a:pt x="216693" y="369094"/>
                </a:lnTo>
                <a:lnTo>
                  <a:pt x="188118" y="361950"/>
                </a:lnTo>
                <a:lnTo>
                  <a:pt x="188118" y="300038"/>
                </a:lnTo>
                <a:lnTo>
                  <a:pt x="183356" y="221457"/>
                </a:lnTo>
                <a:cubicBezTo>
                  <a:pt x="184150" y="200819"/>
                  <a:pt x="184943" y="180182"/>
                  <a:pt x="185737" y="159544"/>
                </a:cubicBezTo>
                <a:cubicBezTo>
                  <a:pt x="184943" y="138907"/>
                  <a:pt x="184150" y="118269"/>
                  <a:pt x="183356" y="97632"/>
                </a:cubicBezTo>
                <a:lnTo>
                  <a:pt x="185737" y="57150"/>
                </a:lnTo>
                <a:lnTo>
                  <a:pt x="202406" y="2382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F50419-AA33-4102-B707-55D1F2DAE64A}"/>
              </a:ext>
            </a:extLst>
          </p:cNvPr>
          <p:cNvSpPr/>
          <p:nvPr/>
        </p:nvSpPr>
        <p:spPr>
          <a:xfrm>
            <a:off x="45244" y="4090988"/>
            <a:ext cx="1390650" cy="657225"/>
          </a:xfrm>
          <a:custGeom>
            <a:avLst/>
            <a:gdLst>
              <a:gd name="connsiteX0" fmla="*/ 2381 w 1390650"/>
              <a:gd name="connsiteY0" fmla="*/ 178593 h 657225"/>
              <a:gd name="connsiteX1" fmla="*/ 54769 w 1390650"/>
              <a:gd name="connsiteY1" fmla="*/ 166687 h 657225"/>
              <a:gd name="connsiteX2" fmla="*/ 90487 w 1390650"/>
              <a:gd name="connsiteY2" fmla="*/ 171450 h 657225"/>
              <a:gd name="connsiteX3" fmla="*/ 500062 w 1390650"/>
              <a:gd name="connsiteY3" fmla="*/ 30956 h 657225"/>
              <a:gd name="connsiteX4" fmla="*/ 521494 w 1390650"/>
              <a:gd name="connsiteY4" fmla="*/ 0 h 657225"/>
              <a:gd name="connsiteX5" fmla="*/ 854869 w 1390650"/>
              <a:gd name="connsiteY5" fmla="*/ 11906 h 657225"/>
              <a:gd name="connsiteX6" fmla="*/ 876300 w 1390650"/>
              <a:gd name="connsiteY6" fmla="*/ 33337 h 657225"/>
              <a:gd name="connsiteX7" fmla="*/ 876300 w 1390650"/>
              <a:gd name="connsiteY7" fmla="*/ 73818 h 657225"/>
              <a:gd name="connsiteX8" fmla="*/ 840581 w 1390650"/>
              <a:gd name="connsiteY8" fmla="*/ 92868 h 657225"/>
              <a:gd name="connsiteX9" fmla="*/ 852487 w 1390650"/>
              <a:gd name="connsiteY9" fmla="*/ 316706 h 657225"/>
              <a:gd name="connsiteX10" fmla="*/ 945356 w 1390650"/>
              <a:gd name="connsiteY10" fmla="*/ 266700 h 657225"/>
              <a:gd name="connsiteX11" fmla="*/ 978694 w 1390650"/>
              <a:gd name="connsiteY11" fmla="*/ 264318 h 657225"/>
              <a:gd name="connsiteX12" fmla="*/ 1019175 w 1390650"/>
              <a:gd name="connsiteY12" fmla="*/ 259556 h 657225"/>
              <a:gd name="connsiteX13" fmla="*/ 1064419 w 1390650"/>
              <a:gd name="connsiteY13" fmla="*/ 257175 h 657225"/>
              <a:gd name="connsiteX14" fmla="*/ 1083469 w 1390650"/>
              <a:gd name="connsiteY14" fmla="*/ 266700 h 657225"/>
              <a:gd name="connsiteX15" fmla="*/ 1157287 w 1390650"/>
              <a:gd name="connsiteY15" fmla="*/ 276225 h 657225"/>
              <a:gd name="connsiteX16" fmla="*/ 1202531 w 1390650"/>
              <a:gd name="connsiteY16" fmla="*/ 276225 h 657225"/>
              <a:gd name="connsiteX17" fmla="*/ 1297781 w 1390650"/>
              <a:gd name="connsiteY17" fmla="*/ 350043 h 657225"/>
              <a:gd name="connsiteX18" fmla="*/ 1321594 w 1390650"/>
              <a:gd name="connsiteY18" fmla="*/ 333375 h 657225"/>
              <a:gd name="connsiteX19" fmla="*/ 1340644 w 1390650"/>
              <a:gd name="connsiteY19" fmla="*/ 340518 h 657225"/>
              <a:gd name="connsiteX20" fmla="*/ 1343025 w 1390650"/>
              <a:gd name="connsiteY20" fmla="*/ 357187 h 657225"/>
              <a:gd name="connsiteX21" fmla="*/ 1326356 w 1390650"/>
              <a:gd name="connsiteY21" fmla="*/ 369093 h 657225"/>
              <a:gd name="connsiteX22" fmla="*/ 1390650 w 1390650"/>
              <a:gd name="connsiteY22" fmla="*/ 440531 h 657225"/>
              <a:gd name="connsiteX23" fmla="*/ 1254919 w 1390650"/>
              <a:gd name="connsiteY23" fmla="*/ 545306 h 657225"/>
              <a:gd name="connsiteX24" fmla="*/ 869156 w 1390650"/>
              <a:gd name="connsiteY24" fmla="*/ 542925 h 657225"/>
              <a:gd name="connsiteX25" fmla="*/ 881062 w 1390650"/>
              <a:gd name="connsiteY25" fmla="*/ 628650 h 657225"/>
              <a:gd name="connsiteX26" fmla="*/ 862012 w 1390650"/>
              <a:gd name="connsiteY26" fmla="*/ 657225 h 657225"/>
              <a:gd name="connsiteX27" fmla="*/ 764381 w 1390650"/>
              <a:gd name="connsiteY27" fmla="*/ 607218 h 657225"/>
              <a:gd name="connsiteX28" fmla="*/ 107156 w 1390650"/>
              <a:gd name="connsiteY28" fmla="*/ 600075 h 657225"/>
              <a:gd name="connsiteX29" fmla="*/ 64294 w 1390650"/>
              <a:gd name="connsiteY29" fmla="*/ 245268 h 657225"/>
              <a:gd name="connsiteX30" fmla="*/ 0 w 1390650"/>
              <a:gd name="connsiteY30" fmla="*/ 247650 h 657225"/>
              <a:gd name="connsiteX31" fmla="*/ 2381 w 1390650"/>
              <a:gd name="connsiteY31" fmla="*/ 178593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650" h="657225">
                <a:moveTo>
                  <a:pt x="2381" y="178593"/>
                </a:moveTo>
                <a:lnTo>
                  <a:pt x="54769" y="166687"/>
                </a:lnTo>
                <a:lnTo>
                  <a:pt x="90487" y="171450"/>
                </a:lnTo>
                <a:lnTo>
                  <a:pt x="500062" y="30956"/>
                </a:lnTo>
                <a:lnTo>
                  <a:pt x="521494" y="0"/>
                </a:lnTo>
                <a:lnTo>
                  <a:pt x="854869" y="11906"/>
                </a:lnTo>
                <a:lnTo>
                  <a:pt x="876300" y="33337"/>
                </a:lnTo>
                <a:lnTo>
                  <a:pt x="876300" y="73818"/>
                </a:lnTo>
                <a:lnTo>
                  <a:pt x="840581" y="92868"/>
                </a:lnTo>
                <a:lnTo>
                  <a:pt x="852487" y="316706"/>
                </a:lnTo>
                <a:lnTo>
                  <a:pt x="945356" y="266700"/>
                </a:lnTo>
                <a:lnTo>
                  <a:pt x="978694" y="264318"/>
                </a:lnTo>
                <a:lnTo>
                  <a:pt x="1019175" y="259556"/>
                </a:lnTo>
                <a:lnTo>
                  <a:pt x="1064419" y="257175"/>
                </a:lnTo>
                <a:lnTo>
                  <a:pt x="1083469" y="266700"/>
                </a:lnTo>
                <a:lnTo>
                  <a:pt x="1157287" y="276225"/>
                </a:lnTo>
                <a:lnTo>
                  <a:pt x="1202531" y="276225"/>
                </a:lnTo>
                <a:lnTo>
                  <a:pt x="1297781" y="350043"/>
                </a:lnTo>
                <a:lnTo>
                  <a:pt x="1321594" y="333375"/>
                </a:lnTo>
                <a:lnTo>
                  <a:pt x="1340644" y="340518"/>
                </a:lnTo>
                <a:lnTo>
                  <a:pt x="1343025" y="357187"/>
                </a:lnTo>
                <a:lnTo>
                  <a:pt x="1326356" y="369093"/>
                </a:lnTo>
                <a:lnTo>
                  <a:pt x="1390650" y="440531"/>
                </a:lnTo>
                <a:lnTo>
                  <a:pt x="1254919" y="545306"/>
                </a:lnTo>
                <a:lnTo>
                  <a:pt x="869156" y="542925"/>
                </a:lnTo>
                <a:lnTo>
                  <a:pt x="881062" y="628650"/>
                </a:lnTo>
                <a:lnTo>
                  <a:pt x="862012" y="657225"/>
                </a:lnTo>
                <a:lnTo>
                  <a:pt x="764381" y="607218"/>
                </a:lnTo>
                <a:lnTo>
                  <a:pt x="107156" y="600075"/>
                </a:lnTo>
                <a:lnTo>
                  <a:pt x="64294" y="245268"/>
                </a:lnTo>
                <a:lnTo>
                  <a:pt x="0" y="247650"/>
                </a:lnTo>
                <a:cubicBezTo>
                  <a:pt x="794" y="224631"/>
                  <a:pt x="1587" y="201612"/>
                  <a:pt x="2381" y="178593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C423FA-5F3A-4B84-BC60-79B374DADF2B}"/>
              </a:ext>
            </a:extLst>
          </p:cNvPr>
          <p:cNvSpPr/>
          <p:nvPr/>
        </p:nvSpPr>
        <p:spPr>
          <a:xfrm>
            <a:off x="3995738" y="0"/>
            <a:ext cx="2293143" cy="795338"/>
          </a:xfrm>
          <a:custGeom>
            <a:avLst/>
            <a:gdLst>
              <a:gd name="connsiteX0" fmla="*/ 2035968 w 2293143"/>
              <a:gd name="connsiteY0" fmla="*/ 795338 h 795338"/>
              <a:gd name="connsiteX1" fmla="*/ 1933575 w 2293143"/>
              <a:gd name="connsiteY1" fmla="*/ 631031 h 795338"/>
              <a:gd name="connsiteX2" fmla="*/ 1902618 w 2293143"/>
              <a:gd name="connsiteY2" fmla="*/ 581025 h 795338"/>
              <a:gd name="connsiteX3" fmla="*/ 1769268 w 2293143"/>
              <a:gd name="connsiteY3" fmla="*/ 464344 h 795338"/>
              <a:gd name="connsiteX4" fmla="*/ 1693068 w 2293143"/>
              <a:gd name="connsiteY4" fmla="*/ 326231 h 795338"/>
              <a:gd name="connsiteX5" fmla="*/ 1688306 w 2293143"/>
              <a:gd name="connsiteY5" fmla="*/ 235744 h 795338"/>
              <a:gd name="connsiteX6" fmla="*/ 1631156 w 2293143"/>
              <a:gd name="connsiteY6" fmla="*/ 273844 h 795338"/>
              <a:gd name="connsiteX7" fmla="*/ 1550193 w 2293143"/>
              <a:gd name="connsiteY7" fmla="*/ 290513 h 795338"/>
              <a:gd name="connsiteX8" fmla="*/ 1369218 w 2293143"/>
              <a:gd name="connsiteY8" fmla="*/ 316706 h 795338"/>
              <a:gd name="connsiteX9" fmla="*/ 673893 w 2293143"/>
              <a:gd name="connsiteY9" fmla="*/ 347663 h 795338"/>
              <a:gd name="connsiteX10" fmla="*/ 585787 w 2293143"/>
              <a:gd name="connsiteY10" fmla="*/ 347663 h 795338"/>
              <a:gd name="connsiteX11" fmla="*/ 466725 w 2293143"/>
              <a:gd name="connsiteY11" fmla="*/ 383381 h 795338"/>
              <a:gd name="connsiteX12" fmla="*/ 385762 w 2293143"/>
              <a:gd name="connsiteY12" fmla="*/ 459581 h 795338"/>
              <a:gd name="connsiteX13" fmla="*/ 345281 w 2293143"/>
              <a:gd name="connsiteY13" fmla="*/ 490538 h 795338"/>
              <a:gd name="connsiteX14" fmla="*/ 250031 w 2293143"/>
              <a:gd name="connsiteY14" fmla="*/ 485775 h 795338"/>
              <a:gd name="connsiteX15" fmla="*/ 147637 w 2293143"/>
              <a:gd name="connsiteY15" fmla="*/ 411956 h 795338"/>
              <a:gd name="connsiteX16" fmla="*/ 107156 w 2293143"/>
              <a:gd name="connsiteY16" fmla="*/ 302419 h 795338"/>
              <a:gd name="connsiteX17" fmla="*/ 88106 w 2293143"/>
              <a:gd name="connsiteY17" fmla="*/ 214313 h 795338"/>
              <a:gd name="connsiteX18" fmla="*/ 107156 w 2293143"/>
              <a:gd name="connsiteY18" fmla="*/ 180975 h 795338"/>
              <a:gd name="connsiteX19" fmla="*/ 66675 w 2293143"/>
              <a:gd name="connsiteY19" fmla="*/ 195263 h 795338"/>
              <a:gd name="connsiteX20" fmla="*/ 0 w 2293143"/>
              <a:gd name="connsiteY20" fmla="*/ 0 h 795338"/>
              <a:gd name="connsiteX21" fmla="*/ 766762 w 2293143"/>
              <a:gd name="connsiteY21" fmla="*/ 4763 h 795338"/>
              <a:gd name="connsiteX22" fmla="*/ 2274093 w 2293143"/>
              <a:gd name="connsiteY22" fmla="*/ 4763 h 795338"/>
              <a:gd name="connsiteX23" fmla="*/ 2271712 w 2293143"/>
              <a:gd name="connsiteY23" fmla="*/ 102394 h 795338"/>
              <a:gd name="connsiteX24" fmla="*/ 2278856 w 2293143"/>
              <a:gd name="connsiteY24" fmla="*/ 171450 h 795338"/>
              <a:gd name="connsiteX25" fmla="*/ 2293143 w 2293143"/>
              <a:gd name="connsiteY25" fmla="*/ 233363 h 795338"/>
              <a:gd name="connsiteX26" fmla="*/ 2288381 w 2293143"/>
              <a:gd name="connsiteY26" fmla="*/ 259556 h 795338"/>
              <a:gd name="connsiteX27" fmla="*/ 2157412 w 2293143"/>
              <a:gd name="connsiteY27" fmla="*/ 385763 h 795338"/>
              <a:gd name="connsiteX28" fmla="*/ 2216943 w 2293143"/>
              <a:gd name="connsiteY28" fmla="*/ 559594 h 795338"/>
              <a:gd name="connsiteX29" fmla="*/ 2035968 w 2293143"/>
              <a:gd name="connsiteY29" fmla="*/ 795338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93143" h="795338">
                <a:moveTo>
                  <a:pt x="2035968" y="795338"/>
                </a:moveTo>
                <a:lnTo>
                  <a:pt x="1933575" y="631031"/>
                </a:lnTo>
                <a:lnTo>
                  <a:pt x="1902618" y="581025"/>
                </a:lnTo>
                <a:lnTo>
                  <a:pt x="1769268" y="464344"/>
                </a:lnTo>
                <a:lnTo>
                  <a:pt x="1693068" y="326231"/>
                </a:lnTo>
                <a:lnTo>
                  <a:pt x="1688306" y="235744"/>
                </a:lnTo>
                <a:lnTo>
                  <a:pt x="1631156" y="273844"/>
                </a:lnTo>
                <a:lnTo>
                  <a:pt x="1550193" y="290513"/>
                </a:lnTo>
                <a:lnTo>
                  <a:pt x="1369218" y="316706"/>
                </a:lnTo>
                <a:lnTo>
                  <a:pt x="673893" y="347663"/>
                </a:lnTo>
                <a:lnTo>
                  <a:pt x="585787" y="347663"/>
                </a:lnTo>
                <a:lnTo>
                  <a:pt x="466725" y="383381"/>
                </a:lnTo>
                <a:lnTo>
                  <a:pt x="385762" y="459581"/>
                </a:lnTo>
                <a:lnTo>
                  <a:pt x="345281" y="490538"/>
                </a:lnTo>
                <a:lnTo>
                  <a:pt x="250031" y="485775"/>
                </a:lnTo>
                <a:lnTo>
                  <a:pt x="147637" y="411956"/>
                </a:lnTo>
                <a:lnTo>
                  <a:pt x="107156" y="302419"/>
                </a:lnTo>
                <a:lnTo>
                  <a:pt x="88106" y="214313"/>
                </a:lnTo>
                <a:lnTo>
                  <a:pt x="107156" y="180975"/>
                </a:lnTo>
                <a:lnTo>
                  <a:pt x="66675" y="195263"/>
                </a:lnTo>
                <a:lnTo>
                  <a:pt x="0" y="0"/>
                </a:lnTo>
                <a:lnTo>
                  <a:pt x="766762" y="4763"/>
                </a:lnTo>
                <a:lnTo>
                  <a:pt x="2274093" y="4763"/>
                </a:lnTo>
                <a:cubicBezTo>
                  <a:pt x="2273299" y="37307"/>
                  <a:pt x="2272506" y="69850"/>
                  <a:pt x="2271712" y="102394"/>
                </a:cubicBezTo>
                <a:lnTo>
                  <a:pt x="2278856" y="171450"/>
                </a:lnTo>
                <a:lnTo>
                  <a:pt x="2293143" y="233363"/>
                </a:lnTo>
                <a:lnTo>
                  <a:pt x="2288381" y="259556"/>
                </a:lnTo>
                <a:lnTo>
                  <a:pt x="2157412" y="385763"/>
                </a:lnTo>
                <a:lnTo>
                  <a:pt x="2216943" y="559594"/>
                </a:lnTo>
                <a:lnTo>
                  <a:pt x="2035968" y="795338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C6F50D-4A56-4F2F-B144-E8CF45D1F4CC}"/>
              </a:ext>
            </a:extLst>
          </p:cNvPr>
          <p:cNvSpPr/>
          <p:nvPr/>
        </p:nvSpPr>
        <p:spPr>
          <a:xfrm>
            <a:off x="3036094" y="-2381"/>
            <a:ext cx="619125" cy="478631"/>
          </a:xfrm>
          <a:custGeom>
            <a:avLst/>
            <a:gdLst>
              <a:gd name="connsiteX0" fmla="*/ 516731 w 619125"/>
              <a:gd name="connsiteY0" fmla="*/ 2381 h 478631"/>
              <a:gd name="connsiteX1" fmla="*/ 614362 w 619125"/>
              <a:gd name="connsiteY1" fmla="*/ 202406 h 478631"/>
              <a:gd name="connsiteX2" fmla="*/ 619125 w 619125"/>
              <a:gd name="connsiteY2" fmla="*/ 347662 h 478631"/>
              <a:gd name="connsiteX3" fmla="*/ 585787 w 619125"/>
              <a:gd name="connsiteY3" fmla="*/ 421481 h 478631"/>
              <a:gd name="connsiteX4" fmla="*/ 545306 w 619125"/>
              <a:gd name="connsiteY4" fmla="*/ 440531 h 478631"/>
              <a:gd name="connsiteX5" fmla="*/ 490537 w 619125"/>
              <a:gd name="connsiteY5" fmla="*/ 466725 h 478631"/>
              <a:gd name="connsiteX6" fmla="*/ 469106 w 619125"/>
              <a:gd name="connsiteY6" fmla="*/ 471487 h 478631"/>
              <a:gd name="connsiteX7" fmla="*/ 416719 w 619125"/>
              <a:gd name="connsiteY7" fmla="*/ 478631 h 478631"/>
              <a:gd name="connsiteX8" fmla="*/ 378619 w 619125"/>
              <a:gd name="connsiteY8" fmla="*/ 478631 h 478631"/>
              <a:gd name="connsiteX9" fmla="*/ 314325 w 619125"/>
              <a:gd name="connsiteY9" fmla="*/ 452437 h 478631"/>
              <a:gd name="connsiteX10" fmla="*/ 276225 w 619125"/>
              <a:gd name="connsiteY10" fmla="*/ 433387 h 478631"/>
              <a:gd name="connsiteX11" fmla="*/ 254794 w 619125"/>
              <a:gd name="connsiteY11" fmla="*/ 400050 h 478631"/>
              <a:gd name="connsiteX12" fmla="*/ 0 w 619125"/>
              <a:gd name="connsiteY12" fmla="*/ 0 h 478631"/>
              <a:gd name="connsiteX13" fmla="*/ 516731 w 619125"/>
              <a:gd name="connsiteY13" fmla="*/ 2381 h 4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478631">
                <a:moveTo>
                  <a:pt x="516731" y="2381"/>
                </a:moveTo>
                <a:lnTo>
                  <a:pt x="614362" y="202406"/>
                </a:lnTo>
                <a:lnTo>
                  <a:pt x="619125" y="347662"/>
                </a:lnTo>
                <a:lnTo>
                  <a:pt x="585787" y="421481"/>
                </a:lnTo>
                <a:lnTo>
                  <a:pt x="545306" y="440531"/>
                </a:lnTo>
                <a:lnTo>
                  <a:pt x="490537" y="466725"/>
                </a:lnTo>
                <a:lnTo>
                  <a:pt x="469106" y="471487"/>
                </a:lnTo>
                <a:lnTo>
                  <a:pt x="416719" y="478631"/>
                </a:lnTo>
                <a:lnTo>
                  <a:pt x="378619" y="478631"/>
                </a:lnTo>
                <a:lnTo>
                  <a:pt x="314325" y="452437"/>
                </a:lnTo>
                <a:lnTo>
                  <a:pt x="276225" y="433387"/>
                </a:lnTo>
                <a:lnTo>
                  <a:pt x="254794" y="400050"/>
                </a:lnTo>
                <a:lnTo>
                  <a:pt x="0" y="0"/>
                </a:lnTo>
                <a:lnTo>
                  <a:pt x="516731" y="2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D9C426-2B73-41E4-A007-3CCDC6386997}"/>
              </a:ext>
            </a:extLst>
          </p:cNvPr>
          <p:cNvSpPr/>
          <p:nvPr/>
        </p:nvSpPr>
        <p:spPr>
          <a:xfrm>
            <a:off x="2162175" y="-4763"/>
            <a:ext cx="764381" cy="495301"/>
          </a:xfrm>
          <a:custGeom>
            <a:avLst/>
            <a:gdLst>
              <a:gd name="connsiteX0" fmla="*/ 583406 w 764381"/>
              <a:gd name="connsiteY0" fmla="*/ 4763 h 495301"/>
              <a:gd name="connsiteX1" fmla="*/ 728663 w 764381"/>
              <a:gd name="connsiteY1" fmla="*/ 178594 h 495301"/>
              <a:gd name="connsiteX2" fmla="*/ 752475 w 764381"/>
              <a:gd name="connsiteY2" fmla="*/ 221457 h 495301"/>
              <a:gd name="connsiteX3" fmla="*/ 757238 w 764381"/>
              <a:gd name="connsiteY3" fmla="*/ 273844 h 495301"/>
              <a:gd name="connsiteX4" fmla="*/ 764381 w 764381"/>
              <a:gd name="connsiteY4" fmla="*/ 321469 h 495301"/>
              <a:gd name="connsiteX5" fmla="*/ 757238 w 764381"/>
              <a:gd name="connsiteY5" fmla="*/ 366713 h 495301"/>
              <a:gd name="connsiteX6" fmla="*/ 740569 w 764381"/>
              <a:gd name="connsiteY6" fmla="*/ 404813 h 495301"/>
              <a:gd name="connsiteX7" fmla="*/ 711994 w 764381"/>
              <a:gd name="connsiteY7" fmla="*/ 447676 h 495301"/>
              <a:gd name="connsiteX8" fmla="*/ 654844 w 764381"/>
              <a:gd name="connsiteY8" fmla="*/ 483394 h 495301"/>
              <a:gd name="connsiteX9" fmla="*/ 626269 w 764381"/>
              <a:gd name="connsiteY9" fmla="*/ 495301 h 495301"/>
              <a:gd name="connsiteX10" fmla="*/ 557213 w 764381"/>
              <a:gd name="connsiteY10" fmla="*/ 492919 h 495301"/>
              <a:gd name="connsiteX11" fmla="*/ 507206 w 764381"/>
              <a:gd name="connsiteY11" fmla="*/ 492919 h 495301"/>
              <a:gd name="connsiteX12" fmla="*/ 478631 w 764381"/>
              <a:gd name="connsiteY12" fmla="*/ 471488 h 495301"/>
              <a:gd name="connsiteX13" fmla="*/ 459581 w 764381"/>
              <a:gd name="connsiteY13" fmla="*/ 461963 h 495301"/>
              <a:gd name="connsiteX14" fmla="*/ 0 w 764381"/>
              <a:gd name="connsiteY14" fmla="*/ 0 h 495301"/>
              <a:gd name="connsiteX15" fmla="*/ 583406 w 764381"/>
              <a:gd name="connsiteY15" fmla="*/ 4763 h 49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381" h="495301">
                <a:moveTo>
                  <a:pt x="583406" y="4763"/>
                </a:moveTo>
                <a:lnTo>
                  <a:pt x="728663" y="178594"/>
                </a:lnTo>
                <a:lnTo>
                  <a:pt x="752475" y="221457"/>
                </a:lnTo>
                <a:lnTo>
                  <a:pt x="757238" y="273844"/>
                </a:lnTo>
                <a:lnTo>
                  <a:pt x="764381" y="321469"/>
                </a:lnTo>
                <a:lnTo>
                  <a:pt x="757238" y="366713"/>
                </a:lnTo>
                <a:lnTo>
                  <a:pt x="740569" y="404813"/>
                </a:lnTo>
                <a:lnTo>
                  <a:pt x="711994" y="447676"/>
                </a:lnTo>
                <a:lnTo>
                  <a:pt x="654844" y="483394"/>
                </a:lnTo>
                <a:lnTo>
                  <a:pt x="626269" y="495301"/>
                </a:lnTo>
                <a:lnTo>
                  <a:pt x="557213" y="492919"/>
                </a:lnTo>
                <a:lnTo>
                  <a:pt x="507206" y="492919"/>
                </a:lnTo>
                <a:lnTo>
                  <a:pt x="478631" y="471488"/>
                </a:lnTo>
                <a:lnTo>
                  <a:pt x="459581" y="461963"/>
                </a:lnTo>
                <a:lnTo>
                  <a:pt x="0" y="0"/>
                </a:lnTo>
                <a:lnTo>
                  <a:pt x="583406" y="4763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F86450-35F5-4D6C-8504-A4E2B4E1F219}"/>
              </a:ext>
            </a:extLst>
          </p:cNvPr>
          <p:cNvSpPr/>
          <p:nvPr/>
        </p:nvSpPr>
        <p:spPr>
          <a:xfrm>
            <a:off x="-9525" y="-7144"/>
            <a:ext cx="2205038" cy="502444"/>
          </a:xfrm>
          <a:custGeom>
            <a:avLst/>
            <a:gdLst>
              <a:gd name="connsiteX0" fmla="*/ 1919288 w 2205038"/>
              <a:gd name="connsiteY0" fmla="*/ 0 h 502444"/>
              <a:gd name="connsiteX1" fmla="*/ 2157413 w 2205038"/>
              <a:gd name="connsiteY1" fmla="*/ 152400 h 502444"/>
              <a:gd name="connsiteX2" fmla="*/ 2190750 w 2205038"/>
              <a:gd name="connsiteY2" fmla="*/ 214313 h 502444"/>
              <a:gd name="connsiteX3" fmla="*/ 2205038 w 2205038"/>
              <a:gd name="connsiteY3" fmla="*/ 271463 h 502444"/>
              <a:gd name="connsiteX4" fmla="*/ 2200275 w 2205038"/>
              <a:gd name="connsiteY4" fmla="*/ 357188 h 502444"/>
              <a:gd name="connsiteX5" fmla="*/ 2183606 w 2205038"/>
              <a:gd name="connsiteY5" fmla="*/ 388144 h 502444"/>
              <a:gd name="connsiteX6" fmla="*/ 2162175 w 2205038"/>
              <a:gd name="connsiteY6" fmla="*/ 409575 h 502444"/>
              <a:gd name="connsiteX7" fmla="*/ 2081213 w 2205038"/>
              <a:gd name="connsiteY7" fmla="*/ 478632 h 502444"/>
              <a:gd name="connsiteX8" fmla="*/ 2071688 w 2205038"/>
              <a:gd name="connsiteY8" fmla="*/ 495300 h 502444"/>
              <a:gd name="connsiteX9" fmla="*/ 2012156 w 2205038"/>
              <a:gd name="connsiteY9" fmla="*/ 502444 h 502444"/>
              <a:gd name="connsiteX10" fmla="*/ 1966913 w 2205038"/>
              <a:gd name="connsiteY10" fmla="*/ 497682 h 502444"/>
              <a:gd name="connsiteX11" fmla="*/ 1905000 w 2205038"/>
              <a:gd name="connsiteY11" fmla="*/ 473869 h 502444"/>
              <a:gd name="connsiteX12" fmla="*/ 1854994 w 2205038"/>
              <a:gd name="connsiteY12" fmla="*/ 447675 h 502444"/>
              <a:gd name="connsiteX13" fmla="*/ 1816894 w 2205038"/>
              <a:gd name="connsiteY13" fmla="*/ 414338 h 502444"/>
              <a:gd name="connsiteX14" fmla="*/ 1759744 w 2205038"/>
              <a:gd name="connsiteY14" fmla="*/ 395288 h 502444"/>
              <a:gd name="connsiteX15" fmla="*/ 1604963 w 2205038"/>
              <a:gd name="connsiteY15" fmla="*/ 388144 h 502444"/>
              <a:gd name="connsiteX16" fmla="*/ 1528763 w 2205038"/>
              <a:gd name="connsiteY16" fmla="*/ 388144 h 502444"/>
              <a:gd name="connsiteX17" fmla="*/ 1257300 w 2205038"/>
              <a:gd name="connsiteY17" fmla="*/ 378619 h 502444"/>
              <a:gd name="connsiteX18" fmla="*/ 681038 w 2205038"/>
              <a:gd name="connsiteY18" fmla="*/ 376238 h 502444"/>
              <a:gd name="connsiteX19" fmla="*/ 538163 w 2205038"/>
              <a:gd name="connsiteY19" fmla="*/ 364332 h 502444"/>
              <a:gd name="connsiteX20" fmla="*/ 461963 w 2205038"/>
              <a:gd name="connsiteY20" fmla="*/ 347663 h 502444"/>
              <a:gd name="connsiteX21" fmla="*/ 340519 w 2205038"/>
              <a:gd name="connsiteY21" fmla="*/ 316707 h 502444"/>
              <a:gd name="connsiteX22" fmla="*/ 285750 w 2205038"/>
              <a:gd name="connsiteY22" fmla="*/ 290513 h 502444"/>
              <a:gd name="connsiteX23" fmla="*/ 230981 w 2205038"/>
              <a:gd name="connsiteY23" fmla="*/ 283369 h 502444"/>
              <a:gd name="connsiteX24" fmla="*/ 209550 w 2205038"/>
              <a:gd name="connsiteY24" fmla="*/ 280988 h 502444"/>
              <a:gd name="connsiteX25" fmla="*/ 183356 w 2205038"/>
              <a:gd name="connsiteY25" fmla="*/ 273844 h 502444"/>
              <a:gd name="connsiteX26" fmla="*/ 135731 w 2205038"/>
              <a:gd name="connsiteY26" fmla="*/ 252413 h 502444"/>
              <a:gd name="connsiteX27" fmla="*/ 107156 w 2205038"/>
              <a:gd name="connsiteY27" fmla="*/ 223838 h 502444"/>
              <a:gd name="connsiteX28" fmla="*/ 59531 w 2205038"/>
              <a:gd name="connsiteY28" fmla="*/ 183357 h 502444"/>
              <a:gd name="connsiteX29" fmla="*/ 4762 w 2205038"/>
              <a:gd name="connsiteY29" fmla="*/ 164307 h 502444"/>
              <a:gd name="connsiteX30" fmla="*/ 0 w 2205038"/>
              <a:gd name="connsiteY30" fmla="*/ 0 h 502444"/>
              <a:gd name="connsiteX31" fmla="*/ 1919288 w 2205038"/>
              <a:gd name="connsiteY3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05038" h="502444">
                <a:moveTo>
                  <a:pt x="1919288" y="0"/>
                </a:moveTo>
                <a:lnTo>
                  <a:pt x="2157413" y="152400"/>
                </a:lnTo>
                <a:lnTo>
                  <a:pt x="2190750" y="214313"/>
                </a:lnTo>
                <a:lnTo>
                  <a:pt x="2205038" y="271463"/>
                </a:lnTo>
                <a:lnTo>
                  <a:pt x="2200275" y="357188"/>
                </a:lnTo>
                <a:lnTo>
                  <a:pt x="2183606" y="388144"/>
                </a:lnTo>
                <a:lnTo>
                  <a:pt x="2162175" y="409575"/>
                </a:lnTo>
                <a:lnTo>
                  <a:pt x="2081213" y="478632"/>
                </a:lnTo>
                <a:lnTo>
                  <a:pt x="2071688" y="495300"/>
                </a:lnTo>
                <a:lnTo>
                  <a:pt x="2012156" y="502444"/>
                </a:lnTo>
                <a:lnTo>
                  <a:pt x="1966913" y="497682"/>
                </a:lnTo>
                <a:lnTo>
                  <a:pt x="1905000" y="473869"/>
                </a:lnTo>
                <a:lnTo>
                  <a:pt x="1854994" y="447675"/>
                </a:lnTo>
                <a:lnTo>
                  <a:pt x="1816894" y="414338"/>
                </a:lnTo>
                <a:lnTo>
                  <a:pt x="1759744" y="395288"/>
                </a:lnTo>
                <a:lnTo>
                  <a:pt x="1604963" y="388144"/>
                </a:lnTo>
                <a:lnTo>
                  <a:pt x="1528763" y="388144"/>
                </a:lnTo>
                <a:lnTo>
                  <a:pt x="1257300" y="378619"/>
                </a:lnTo>
                <a:lnTo>
                  <a:pt x="681038" y="376238"/>
                </a:lnTo>
                <a:lnTo>
                  <a:pt x="538163" y="364332"/>
                </a:lnTo>
                <a:lnTo>
                  <a:pt x="461963" y="347663"/>
                </a:lnTo>
                <a:lnTo>
                  <a:pt x="340519" y="316707"/>
                </a:lnTo>
                <a:lnTo>
                  <a:pt x="285750" y="290513"/>
                </a:lnTo>
                <a:lnTo>
                  <a:pt x="230981" y="283369"/>
                </a:lnTo>
                <a:lnTo>
                  <a:pt x="209550" y="280988"/>
                </a:lnTo>
                <a:lnTo>
                  <a:pt x="183356" y="273844"/>
                </a:lnTo>
                <a:lnTo>
                  <a:pt x="135731" y="252413"/>
                </a:lnTo>
                <a:lnTo>
                  <a:pt x="107156" y="223838"/>
                </a:lnTo>
                <a:lnTo>
                  <a:pt x="59531" y="183357"/>
                </a:lnTo>
                <a:lnTo>
                  <a:pt x="4762" y="164307"/>
                </a:lnTo>
                <a:lnTo>
                  <a:pt x="0" y="0"/>
                </a:lnTo>
                <a:lnTo>
                  <a:pt x="191928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97F088-54E9-4480-9D4C-8C9BFF67D4C8}"/>
              </a:ext>
            </a:extLst>
          </p:cNvPr>
          <p:cNvSpPr/>
          <p:nvPr/>
        </p:nvSpPr>
        <p:spPr>
          <a:xfrm>
            <a:off x="479425" y="460375"/>
            <a:ext cx="3216275" cy="1501775"/>
          </a:xfrm>
          <a:custGeom>
            <a:avLst/>
            <a:gdLst>
              <a:gd name="connsiteX0" fmla="*/ 3140075 w 3216275"/>
              <a:gd name="connsiteY0" fmla="*/ 1501775 h 1501775"/>
              <a:gd name="connsiteX1" fmla="*/ 3216275 w 3216275"/>
              <a:gd name="connsiteY1" fmla="*/ 1501775 h 1501775"/>
              <a:gd name="connsiteX2" fmla="*/ 3155950 w 3216275"/>
              <a:gd name="connsiteY2" fmla="*/ 184150 h 1501775"/>
              <a:gd name="connsiteX3" fmla="*/ 3143250 w 3216275"/>
              <a:gd name="connsiteY3" fmla="*/ 38100 h 1501775"/>
              <a:gd name="connsiteX4" fmla="*/ 2727325 w 3216275"/>
              <a:gd name="connsiteY4" fmla="*/ 0 h 1501775"/>
              <a:gd name="connsiteX5" fmla="*/ 0 w 3216275"/>
              <a:gd name="connsiteY5" fmla="*/ 41275 h 1501775"/>
              <a:gd name="connsiteX6" fmla="*/ 53975 w 3216275"/>
              <a:gd name="connsiteY6" fmla="*/ 120650 h 1501775"/>
              <a:gd name="connsiteX7" fmla="*/ 2673350 w 3216275"/>
              <a:gd name="connsiteY7" fmla="*/ 82550 h 1501775"/>
              <a:gd name="connsiteX8" fmla="*/ 2994025 w 3216275"/>
              <a:gd name="connsiteY8" fmla="*/ 82550 h 1501775"/>
              <a:gd name="connsiteX9" fmla="*/ 3092450 w 3216275"/>
              <a:gd name="connsiteY9" fmla="*/ 123825 h 1501775"/>
              <a:gd name="connsiteX10" fmla="*/ 3105150 w 3216275"/>
              <a:gd name="connsiteY10" fmla="*/ 282575 h 1501775"/>
              <a:gd name="connsiteX11" fmla="*/ 3133725 w 3216275"/>
              <a:gd name="connsiteY11" fmla="*/ 939800 h 1501775"/>
              <a:gd name="connsiteX12" fmla="*/ 3140075 w 3216275"/>
              <a:gd name="connsiteY12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6275" h="1501775">
                <a:moveTo>
                  <a:pt x="3140075" y="1501775"/>
                </a:moveTo>
                <a:lnTo>
                  <a:pt x="3216275" y="1501775"/>
                </a:lnTo>
                <a:lnTo>
                  <a:pt x="3155950" y="184150"/>
                </a:lnTo>
                <a:lnTo>
                  <a:pt x="3143250" y="38100"/>
                </a:lnTo>
                <a:lnTo>
                  <a:pt x="2727325" y="0"/>
                </a:lnTo>
                <a:lnTo>
                  <a:pt x="0" y="41275"/>
                </a:lnTo>
                <a:lnTo>
                  <a:pt x="53975" y="120650"/>
                </a:lnTo>
                <a:lnTo>
                  <a:pt x="2673350" y="82550"/>
                </a:lnTo>
                <a:lnTo>
                  <a:pt x="2994025" y="82550"/>
                </a:lnTo>
                <a:lnTo>
                  <a:pt x="3092450" y="123825"/>
                </a:lnTo>
                <a:lnTo>
                  <a:pt x="3105150" y="282575"/>
                </a:lnTo>
                <a:lnTo>
                  <a:pt x="3133725" y="939800"/>
                </a:lnTo>
                <a:cubicBezTo>
                  <a:pt x="3135842" y="1127125"/>
                  <a:pt x="3137958" y="1314450"/>
                  <a:pt x="3140075" y="1501775"/>
                </a:cubicBezTo>
                <a:close/>
              </a:path>
            </a:pathLst>
          </a:custGeom>
          <a:solidFill>
            <a:srgbClr val="00206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1B27DE-E3F9-44AB-9316-1E5454F67ECB}"/>
              </a:ext>
            </a:extLst>
          </p:cNvPr>
          <p:cNvSpPr/>
          <p:nvPr/>
        </p:nvSpPr>
        <p:spPr>
          <a:xfrm>
            <a:off x="3644105" y="1981200"/>
            <a:ext cx="1849241" cy="826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Freezers &amp; refrigerators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8E124-F08B-4EC5-8A86-446C9118AB39}"/>
              </a:ext>
            </a:extLst>
          </p:cNvPr>
          <p:cNvSpPr/>
          <p:nvPr/>
        </p:nvSpPr>
        <p:spPr>
          <a:xfrm>
            <a:off x="1793085" y="1092993"/>
            <a:ext cx="1724022" cy="6524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(Purified) hot/cold water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1E49E-CA23-49D4-B651-CBF5D5EC0102}"/>
              </a:ext>
            </a:extLst>
          </p:cNvPr>
          <p:cNvSpPr/>
          <p:nvPr/>
        </p:nvSpPr>
        <p:spPr>
          <a:xfrm>
            <a:off x="6896496" y="2114550"/>
            <a:ext cx="2018507" cy="826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Fume hoods </a:t>
            </a:r>
            <a:r>
              <a:rPr lang="en-US" sz="2200" i="1" dirty="0"/>
              <a:t>dragskåp</a:t>
            </a:r>
            <a:endParaRPr lang="en-US" sz="2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67FC8D-2F59-43E9-8DFE-FB978313AEB7}"/>
              </a:ext>
            </a:extLst>
          </p:cNvPr>
          <p:cNvSpPr/>
          <p:nvPr/>
        </p:nvSpPr>
        <p:spPr>
          <a:xfrm>
            <a:off x="1368030" y="2047873"/>
            <a:ext cx="1385887" cy="6524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Ovens &amp; autoclaves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D21693E-04AB-443B-BE1E-B6A1A5409390}"/>
              </a:ext>
            </a:extLst>
          </p:cNvPr>
          <p:cNvSpPr/>
          <p:nvPr/>
        </p:nvSpPr>
        <p:spPr>
          <a:xfrm>
            <a:off x="6965156" y="5769767"/>
            <a:ext cx="1385887" cy="6524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Solvents &amp; chemicals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705D16-9572-41E0-8CC1-0E8D93F1D1F3}"/>
              </a:ext>
            </a:extLst>
          </p:cNvPr>
          <p:cNvSpPr/>
          <p:nvPr/>
        </p:nvSpPr>
        <p:spPr>
          <a:xfrm>
            <a:off x="91680" y="5317331"/>
            <a:ext cx="1385887" cy="6524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plates &amp; heaters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6DDC3-A298-4F52-82B2-A5B6640316F1}"/>
              </a:ext>
            </a:extLst>
          </p:cNvPr>
          <p:cNvSpPr/>
          <p:nvPr/>
        </p:nvSpPr>
        <p:spPr>
          <a:xfrm>
            <a:off x="1387081" y="3948110"/>
            <a:ext cx="1385887" cy="652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Laboratory electronics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9E59AC-3B5F-4229-A94D-DF26478AC736}"/>
              </a:ext>
            </a:extLst>
          </p:cNvPr>
          <p:cNvSpPr/>
          <p:nvPr/>
        </p:nvSpPr>
        <p:spPr>
          <a:xfrm>
            <a:off x="4111623" y="4391027"/>
            <a:ext cx="1570435" cy="6524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Waste (yellow bins)</a:t>
            </a:r>
          </a:p>
        </p:txBody>
      </p:sp>
    </p:spTree>
    <p:extLst>
      <p:ext uri="{BB962C8B-B14F-4D97-AF65-F5344CB8AC3E}">
        <p14:creationId xmlns:p14="http://schemas.microsoft.com/office/powerpoint/2010/main" val="3576959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35CEE-AAAA-4FB8-BA9A-3EE393C5638A}"/>
              </a:ext>
            </a:extLst>
          </p:cNvPr>
          <p:cNvSpPr txBox="1"/>
          <p:nvPr/>
        </p:nvSpPr>
        <p:spPr>
          <a:xfrm>
            <a:off x="2528887" y="2610624"/>
            <a:ext cx="408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Unexpected Benefits….</a:t>
            </a:r>
          </a:p>
        </p:txBody>
      </p:sp>
    </p:spTree>
    <p:extLst>
      <p:ext uri="{BB962C8B-B14F-4D97-AF65-F5344CB8AC3E}">
        <p14:creationId xmlns:p14="http://schemas.microsoft.com/office/powerpoint/2010/main" val="643117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1F4B77-5DFD-4296-92E6-43CAA7639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6"/>
          <a:stretch/>
        </p:blipFill>
        <p:spPr bwMode="auto">
          <a:xfrm>
            <a:off x="720897" y="104180"/>
            <a:ext cx="1440000" cy="14715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A3AF86-76AD-4500-AEA8-4048E3DA7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 b="25192"/>
          <a:stretch/>
        </p:blipFill>
        <p:spPr bwMode="auto">
          <a:xfrm>
            <a:off x="2331831" y="1013243"/>
            <a:ext cx="1440000" cy="14816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06E511-6A08-4D6D-AA64-A5491E09F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" b="29499"/>
          <a:stretch/>
        </p:blipFill>
        <p:spPr bwMode="auto">
          <a:xfrm>
            <a:off x="1787442" y="5062000"/>
            <a:ext cx="1440000" cy="1418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12CFEE4-6599-46AB-8000-D35CECBA8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3"/>
          <a:stretch/>
        </p:blipFill>
        <p:spPr bwMode="auto">
          <a:xfrm>
            <a:off x="4593416" y="1209224"/>
            <a:ext cx="1440000" cy="14095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4A7A57F-32A4-428A-BE4F-1A5837CD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143376"/>
            <a:ext cx="1440000" cy="12978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CA6382-AC47-4C5C-B9EA-33593532E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 b="9195"/>
          <a:stretch/>
        </p:blipFill>
        <p:spPr bwMode="auto">
          <a:xfrm>
            <a:off x="7234237" y="694275"/>
            <a:ext cx="1440000" cy="14727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923191C-C123-4B28-A0E7-5CD845ED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93" y="4626646"/>
            <a:ext cx="1440000" cy="13836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54BA560-FD1D-4C34-9A52-9FDB0F067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902"/>
          <a:stretch/>
        </p:blipFill>
        <p:spPr bwMode="auto">
          <a:xfrm>
            <a:off x="4057305" y="2767556"/>
            <a:ext cx="1440000" cy="14277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ascha Ott">
            <a:extLst>
              <a:ext uri="{FF2B5EF4-FFF2-40B4-BE49-F238E27FC236}">
                <a16:creationId xmlns:a16="http://schemas.microsoft.com/office/drawing/2014/main" id="{EBE0351E-27E4-4954-A1C4-754A4897B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b="20444"/>
          <a:stretch/>
        </p:blipFill>
        <p:spPr bwMode="auto">
          <a:xfrm>
            <a:off x="365408" y="1806659"/>
            <a:ext cx="1424567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C9D9A09D-3B87-4BE8-B562-1A4EAB3A7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8" b="8222"/>
          <a:stretch/>
        </p:blipFill>
        <p:spPr bwMode="auto">
          <a:xfrm>
            <a:off x="7492696" y="3331063"/>
            <a:ext cx="1440000" cy="1393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9088A276-F3E9-448D-9F6F-D8C09AE7A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 b="20658"/>
          <a:stretch/>
        </p:blipFill>
        <p:spPr bwMode="auto">
          <a:xfrm>
            <a:off x="2064406" y="3003907"/>
            <a:ext cx="1440000" cy="15231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DEADD4AD-0DC0-467E-A879-A051EA6EC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21111"/>
          <a:stretch/>
        </p:blipFill>
        <p:spPr bwMode="auto">
          <a:xfrm>
            <a:off x="5677280" y="104180"/>
            <a:ext cx="1440000" cy="137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F76EED-C9B3-44DA-8316-217DD25518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6" t="38145" r="34112" b="38071"/>
          <a:stretch/>
        </p:blipFill>
        <p:spPr>
          <a:xfrm>
            <a:off x="6204350" y="2379061"/>
            <a:ext cx="1301301" cy="1467265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5C4C3B-1F12-425D-92F9-F1FF8BD9D1B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9" t="22350" r="47485" b="56343"/>
          <a:stretch/>
        </p:blipFill>
        <p:spPr>
          <a:xfrm>
            <a:off x="3703190" y="69448"/>
            <a:ext cx="1349651" cy="1314449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B912B9-7308-41AD-A919-56FEC14E2D0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8" t="33040" r="67571" b="42270"/>
          <a:stretch/>
        </p:blipFill>
        <p:spPr>
          <a:xfrm>
            <a:off x="3432313" y="4944552"/>
            <a:ext cx="1520687" cy="1523148"/>
          </a:xfrm>
          <a:prstGeom prst="ellipse">
            <a:avLst/>
          </a:prstGeom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26CFF326-F7B2-4F79-AE51-BD121FF31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7" t="5127" r="-16697"/>
          <a:stretch/>
        </p:blipFill>
        <p:spPr bwMode="auto">
          <a:xfrm>
            <a:off x="7149686" y="4944552"/>
            <a:ext cx="1301301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E7628-BB22-480E-AB44-EF8B99B2CC1C}"/>
              </a:ext>
            </a:extLst>
          </p:cNvPr>
          <p:cNvSpPr/>
          <p:nvPr/>
        </p:nvSpPr>
        <p:spPr>
          <a:xfrm>
            <a:off x="0" y="69448"/>
            <a:ext cx="9055100" cy="668437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D94655-DED9-4673-80DA-983CDDD6F98C}"/>
              </a:ext>
            </a:extLst>
          </p:cNvPr>
          <p:cNvSpPr/>
          <p:nvPr/>
        </p:nvSpPr>
        <p:spPr>
          <a:xfrm>
            <a:off x="511533" y="3037562"/>
            <a:ext cx="8120935" cy="550626"/>
          </a:xfrm>
          <a:prstGeom prst="round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Our monthly meetings have strengthened SMC in unexpected ways</a:t>
            </a:r>
          </a:p>
        </p:txBody>
      </p:sp>
    </p:spTree>
    <p:extLst>
      <p:ext uri="{BB962C8B-B14F-4D97-AF65-F5344CB8AC3E}">
        <p14:creationId xmlns:p14="http://schemas.microsoft.com/office/powerpoint/2010/main" val="2128781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E1F5A-9546-43F2-AF0F-85030A712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28" y="0"/>
            <a:ext cx="6989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19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18663-B1E6-4620-B407-0B36A2158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29" y="76200"/>
            <a:ext cx="637154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46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022707-B570-4584-A5F4-788B53CA5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/>
          <a:stretch/>
        </p:blipFill>
        <p:spPr>
          <a:xfrm>
            <a:off x="95439" y="99060"/>
            <a:ext cx="4289682" cy="402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60217-69F0-48F1-86D0-7B561B546C0A}"/>
              </a:ext>
            </a:extLst>
          </p:cNvPr>
          <p:cNvSpPr txBox="1"/>
          <p:nvPr/>
        </p:nvSpPr>
        <p:spPr>
          <a:xfrm>
            <a:off x="1116329" y="3878202"/>
            <a:ext cx="7216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2400" dirty="0"/>
              <a:t>To do research in a more </a:t>
            </a:r>
            <a:r>
              <a:rPr lang="en-US" sz="2400" b="1" dirty="0">
                <a:solidFill>
                  <a:srgbClr val="00B050"/>
                </a:solidFill>
              </a:rPr>
              <a:t>sustainable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way</a:t>
            </a:r>
          </a:p>
          <a:p>
            <a:pPr marL="457200" indent="-457200" algn="ctr">
              <a:buAutoNum type="arabicParenR"/>
            </a:pPr>
            <a:endParaRPr lang="en-US" sz="2400" dirty="0"/>
          </a:p>
          <a:p>
            <a:pPr marL="457200" indent="-457200" algn="ctr">
              <a:buAutoNum type="arabicParenR"/>
            </a:pPr>
            <a:r>
              <a:rPr lang="en-US" sz="2400" dirty="0"/>
              <a:t>To help </a:t>
            </a:r>
            <a:r>
              <a:rPr lang="en-US" sz="2400" b="1" dirty="0">
                <a:solidFill>
                  <a:srgbClr val="00B050"/>
                </a:solidFill>
              </a:rPr>
              <a:t>others do the same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1634C-FFFB-48BF-A420-8BD61424D54B}"/>
              </a:ext>
            </a:extLst>
          </p:cNvPr>
          <p:cNvSpPr txBox="1"/>
          <p:nvPr/>
        </p:nvSpPr>
        <p:spPr>
          <a:xfrm>
            <a:off x="3541393" y="2141534"/>
            <a:ext cx="47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What are our goals?</a:t>
            </a:r>
          </a:p>
        </p:txBody>
      </p:sp>
    </p:spTree>
    <p:extLst>
      <p:ext uri="{BB962C8B-B14F-4D97-AF65-F5344CB8AC3E}">
        <p14:creationId xmlns:p14="http://schemas.microsoft.com/office/powerpoint/2010/main" val="53858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07AC68-6F25-45FE-8AB7-4D03B083E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>
          <a:xfrm>
            <a:off x="0" y="566440"/>
            <a:ext cx="9144000" cy="4121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CE9F93-AF44-4482-9FAC-AEC12B71A3DD}"/>
              </a:ext>
            </a:extLst>
          </p:cNvPr>
          <p:cNvSpPr txBox="1"/>
          <p:nvPr/>
        </p:nvSpPr>
        <p:spPr>
          <a:xfrm>
            <a:off x="125049" y="104775"/>
            <a:ext cx="2852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Huge thanks to…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2BDB9-F147-4015-88AB-51FB071B9028}"/>
              </a:ext>
            </a:extLst>
          </p:cNvPr>
          <p:cNvSpPr txBox="1"/>
          <p:nvPr/>
        </p:nvSpPr>
        <p:spPr>
          <a:xfrm>
            <a:off x="125049" y="4813760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Researchers &amp; Students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2D36D-D2AF-4747-989C-59B4647D85CA}"/>
              </a:ext>
            </a:extLst>
          </p:cNvPr>
          <p:cNvSpPr txBox="1"/>
          <p:nvPr/>
        </p:nvSpPr>
        <p:spPr>
          <a:xfrm>
            <a:off x="6438900" y="5248179"/>
            <a:ext cx="2152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Anders Thapper</a:t>
            </a:r>
          </a:p>
          <a:p>
            <a:r>
              <a:rPr lang="en-US" dirty="0"/>
              <a:t>Andreas Orthaber</a:t>
            </a:r>
          </a:p>
          <a:p>
            <a:r>
              <a:rPr lang="en-US" dirty="0"/>
              <a:t>Sascha Ott</a:t>
            </a:r>
          </a:p>
          <a:p>
            <a:r>
              <a:rPr lang="en-US" dirty="0"/>
              <a:t>Sven Johansson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6E6B8-094B-441F-8160-1969783E4243}"/>
              </a:ext>
            </a:extLst>
          </p:cNvPr>
          <p:cNvSpPr txBox="1"/>
          <p:nvPr/>
        </p:nvSpPr>
        <p:spPr>
          <a:xfrm>
            <a:off x="125049" y="5213255"/>
            <a:ext cx="6222588" cy="1602611"/>
          </a:xfrm>
          <a:prstGeom prst="rect">
            <a:avLst/>
          </a:prstGeom>
          <a:noFill/>
        </p:spPr>
        <p:txBody>
          <a:bodyPr wrap="none" numCol="3" spcCol="180000">
            <a:noAutofit/>
          </a:bodyPr>
          <a:lstStyle/>
          <a:p>
            <a:r>
              <a:rPr lang="en-US" b="1" dirty="0"/>
              <a:t>Emilie </a:t>
            </a:r>
            <a:r>
              <a:rPr lang="en-US" b="1" dirty="0" err="1"/>
              <a:t>Matheiu</a:t>
            </a:r>
            <a:endParaRPr lang="en-US" b="1" dirty="0"/>
          </a:p>
          <a:p>
            <a:r>
              <a:rPr lang="en-US" dirty="0"/>
              <a:t>Anna Beiler</a:t>
            </a:r>
          </a:p>
          <a:p>
            <a:r>
              <a:rPr lang="en-US" dirty="0"/>
              <a:t>Holly Redman</a:t>
            </a:r>
          </a:p>
          <a:p>
            <a:r>
              <a:rPr lang="en-US" dirty="0"/>
              <a:t>Jordann Wells</a:t>
            </a:r>
          </a:p>
          <a:p>
            <a:r>
              <a:rPr lang="en-US" dirty="0"/>
              <a:t>Ashleigh Castner</a:t>
            </a:r>
          </a:p>
          <a:p>
            <a:r>
              <a:rPr lang="en-US" dirty="0"/>
              <a:t>Leandro Cid 	Gomes</a:t>
            </a:r>
          </a:p>
          <a:p>
            <a:r>
              <a:rPr lang="en-US" dirty="0"/>
              <a:t>Nina Suremann</a:t>
            </a:r>
          </a:p>
          <a:p>
            <a:r>
              <a:rPr lang="en-US" dirty="0"/>
              <a:t>Maxime Laurans</a:t>
            </a:r>
          </a:p>
          <a:p>
            <a:r>
              <a:rPr lang="en-US" dirty="0"/>
              <a:t>Kamal Hossain</a:t>
            </a:r>
          </a:p>
          <a:p>
            <a:r>
              <a:rPr lang="en-US" dirty="0"/>
              <a:t>Wanja </a:t>
            </a:r>
            <a:r>
              <a:rPr lang="en-US" dirty="0" err="1"/>
              <a:t>Gschwind</a:t>
            </a:r>
            <a:endParaRPr lang="en-US" dirty="0"/>
          </a:p>
          <a:p>
            <a:r>
              <a:rPr lang="en-US" dirty="0"/>
              <a:t>Anna Arkhypchuk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5ECF4-B81A-4778-BE9A-0BFF3F006C7F}"/>
              </a:ext>
            </a:extLst>
          </p:cNvPr>
          <p:cNvSpPr txBox="1"/>
          <p:nvPr/>
        </p:nvSpPr>
        <p:spPr>
          <a:xfrm>
            <a:off x="6438899" y="4813760"/>
            <a:ext cx="2562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SMC Faculty &amp; Staff</a:t>
            </a:r>
          </a:p>
        </p:txBody>
      </p:sp>
    </p:spTree>
    <p:extLst>
      <p:ext uri="{BB962C8B-B14F-4D97-AF65-F5344CB8AC3E}">
        <p14:creationId xmlns:p14="http://schemas.microsoft.com/office/powerpoint/2010/main" val="1159981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022707-B570-4584-A5F4-788B53CA5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/>
          <a:stretch/>
        </p:blipFill>
        <p:spPr>
          <a:xfrm>
            <a:off x="95439" y="99060"/>
            <a:ext cx="4289682" cy="402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60217-69F0-48F1-86D0-7B561B546C0A}"/>
              </a:ext>
            </a:extLst>
          </p:cNvPr>
          <p:cNvSpPr txBox="1"/>
          <p:nvPr/>
        </p:nvSpPr>
        <p:spPr>
          <a:xfrm>
            <a:off x="1116329" y="3878202"/>
            <a:ext cx="7216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2400" dirty="0"/>
              <a:t>To do research in a more </a:t>
            </a:r>
            <a:r>
              <a:rPr lang="en-US" sz="2400" b="1" dirty="0">
                <a:solidFill>
                  <a:srgbClr val="00B050"/>
                </a:solidFill>
              </a:rPr>
              <a:t>sustainable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way</a:t>
            </a:r>
          </a:p>
          <a:p>
            <a:pPr marL="457200" indent="-457200" algn="ctr">
              <a:buAutoNum type="arabicParenR"/>
            </a:pPr>
            <a:endParaRPr lang="en-US" sz="2400" dirty="0"/>
          </a:p>
          <a:p>
            <a:pPr marL="457200" indent="-457200" algn="ctr">
              <a:buAutoNum type="arabicParenR"/>
            </a:pPr>
            <a:r>
              <a:rPr lang="en-US" sz="2400" dirty="0"/>
              <a:t>To help </a:t>
            </a:r>
            <a:r>
              <a:rPr lang="en-US" sz="2400" b="1" dirty="0">
                <a:solidFill>
                  <a:srgbClr val="00B050"/>
                </a:solidFill>
              </a:rPr>
              <a:t>others do the same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1634C-FFFB-48BF-A420-8BD61424D54B}"/>
              </a:ext>
            </a:extLst>
          </p:cNvPr>
          <p:cNvSpPr txBox="1"/>
          <p:nvPr/>
        </p:nvSpPr>
        <p:spPr>
          <a:xfrm>
            <a:off x="3541393" y="2141534"/>
            <a:ext cx="47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What are our goals?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F1A2D8-3080-48C0-8E2A-45B0A572F67D}"/>
              </a:ext>
            </a:extLst>
          </p:cNvPr>
          <p:cNvSpPr/>
          <p:nvPr/>
        </p:nvSpPr>
        <p:spPr>
          <a:xfrm>
            <a:off x="1424763" y="3878202"/>
            <a:ext cx="6762307" cy="49177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20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55767D-841E-480D-AD3E-F60AC7536CA6}"/>
              </a:ext>
            </a:extLst>
          </p:cNvPr>
          <p:cNvSpPr txBox="1"/>
          <p:nvPr/>
        </p:nvSpPr>
        <p:spPr>
          <a:xfrm>
            <a:off x="573950" y="209550"/>
            <a:ext cx="79961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SMC’s Sustainable Labs Initiative at Uppsala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4DD8F-EF63-4519-A086-7BCF0D712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/>
          <a:stretch/>
        </p:blipFill>
        <p:spPr>
          <a:xfrm>
            <a:off x="5324664" y="758761"/>
            <a:ext cx="3162111" cy="2965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7F006-1311-402A-8EE7-EDA02F84CC3F}"/>
              </a:ext>
            </a:extLst>
          </p:cNvPr>
          <p:cNvSpPr txBox="1"/>
          <p:nvPr/>
        </p:nvSpPr>
        <p:spPr>
          <a:xfrm>
            <a:off x="557141" y="1230986"/>
            <a:ext cx="5067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received 250000 sek (ca. 25k euro) </a:t>
            </a:r>
            <a:r>
              <a:rPr lang="en-US" dirty="0"/>
              <a:t>from UU to start this initiative as part of the Climate Pot.</a:t>
            </a:r>
          </a:p>
          <a:p>
            <a:endParaRPr lang="en-US" dirty="0"/>
          </a:p>
          <a:p>
            <a:r>
              <a:rPr lang="en-US" dirty="0"/>
              <a:t>Part pays for my salary to document &amp; run a sustainable labs network here at UU.</a:t>
            </a:r>
          </a:p>
          <a:p>
            <a:endParaRPr lang="en-US" dirty="0"/>
          </a:p>
          <a:p>
            <a:r>
              <a:rPr lang="en-US" dirty="0"/>
              <a:t>Part is funding a friendly green-laboratory competition here at Uppsala!</a:t>
            </a:r>
          </a:p>
        </p:txBody>
      </p:sp>
    </p:spTree>
    <p:extLst>
      <p:ext uri="{BB962C8B-B14F-4D97-AF65-F5344CB8AC3E}">
        <p14:creationId xmlns:p14="http://schemas.microsoft.com/office/powerpoint/2010/main" val="3481681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U's logotype | Medarbetarwebben">
            <a:extLst>
              <a:ext uri="{FF2B5EF4-FFF2-40B4-BE49-F238E27FC236}">
                <a16:creationId xmlns:a16="http://schemas.microsoft.com/office/drawing/2014/main" id="{84386EFC-5D27-437A-92F1-F5E100942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6" t="20885" r="22695" b="22021"/>
          <a:stretch/>
        </p:blipFill>
        <p:spPr bwMode="auto">
          <a:xfrm>
            <a:off x="2308546" y="5390785"/>
            <a:ext cx="1039529" cy="108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ranked research and education - Uppsala University, Sweden">
            <a:extLst>
              <a:ext uri="{FF2B5EF4-FFF2-40B4-BE49-F238E27FC236}">
                <a16:creationId xmlns:a16="http://schemas.microsoft.com/office/drawing/2014/main" id="{E8B64493-52BE-4D6B-90E0-498088F8E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2895" r="12152" b="15267"/>
          <a:stretch/>
        </p:blipFill>
        <p:spPr bwMode="auto">
          <a:xfrm>
            <a:off x="281437" y="5304483"/>
            <a:ext cx="1328288" cy="125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of Edinburgh - Wikipedia">
            <a:extLst>
              <a:ext uri="{FF2B5EF4-FFF2-40B4-BE49-F238E27FC236}">
                <a16:creationId xmlns:a16="http://schemas.microsoft.com/office/drawing/2014/main" id="{5A6E575C-2175-4181-A312-DC1470AF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28" y="5457513"/>
            <a:ext cx="947377" cy="95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ob Assistant Professorship in Data Science and Artificial Intelligence - Maastricht  University - academics.com">
            <a:extLst>
              <a:ext uri="{FF2B5EF4-FFF2-40B4-BE49-F238E27FC236}">
                <a16:creationId xmlns:a16="http://schemas.microsoft.com/office/drawing/2014/main" id="{7BF84561-1687-4D4B-9EC9-AB7A46C4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16" y="5465541"/>
            <a:ext cx="1729138" cy="9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m oss - Institutionen för kemi - BMC - Uppsala universitet">
            <a:extLst>
              <a:ext uri="{FF2B5EF4-FFF2-40B4-BE49-F238E27FC236}">
                <a16:creationId xmlns:a16="http://schemas.microsoft.com/office/drawing/2014/main" id="{992D5172-FE52-472A-8D8A-3DC51F61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11" y="77947"/>
            <a:ext cx="4367743" cy="18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olacksbacken: Informationsteknologiskt centrum och Ångströmlaboratoriet -  Polacksbacken: Informationsteknologiskt centrum och Ångströmlaboratoriet - Uppsala  universitet">
            <a:extLst>
              <a:ext uri="{FF2B5EF4-FFF2-40B4-BE49-F238E27FC236}">
                <a16:creationId xmlns:a16="http://schemas.microsoft.com/office/drawing/2014/main" id="{6A4B5B56-4B43-4BEF-B868-E25A8098A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8" y="141106"/>
            <a:ext cx="3590628" cy="15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yfab | Chalmers">
            <a:extLst>
              <a:ext uri="{FF2B5EF4-FFF2-40B4-BE49-F238E27FC236}">
                <a16:creationId xmlns:a16="http://schemas.microsoft.com/office/drawing/2014/main" id="{08F7D356-4BFB-4B8E-9BD7-A167EE17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12" y="4186021"/>
            <a:ext cx="1800000" cy="4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ownload Karolinska Institutet's logo | Medarbetare">
            <a:extLst>
              <a:ext uri="{FF2B5EF4-FFF2-40B4-BE49-F238E27FC236}">
                <a16:creationId xmlns:a16="http://schemas.microsoft.com/office/drawing/2014/main" id="{E9FBFE53-472B-49EC-90BA-DA57CC1D6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34" y="4895477"/>
            <a:ext cx="1729139" cy="20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ioClinicum - det nya forskningshuset | Medarbetare">
            <a:extLst>
              <a:ext uri="{FF2B5EF4-FFF2-40B4-BE49-F238E27FC236}">
                <a16:creationId xmlns:a16="http://schemas.microsoft.com/office/drawing/2014/main" id="{A0F4D897-08EF-4C8C-8AD5-E78C340F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/>
          <a:stretch/>
        </p:blipFill>
        <p:spPr bwMode="auto">
          <a:xfrm>
            <a:off x="6410340" y="3890614"/>
            <a:ext cx="2582358" cy="14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EBC - Uppsala universitet">
            <a:extLst>
              <a:ext uri="{FF2B5EF4-FFF2-40B4-BE49-F238E27FC236}">
                <a16:creationId xmlns:a16="http://schemas.microsoft.com/office/drawing/2014/main" id="{4000038F-C877-4383-B2C6-92FB84BF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9" y="3708068"/>
            <a:ext cx="3274557" cy="15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REIA Laboratory Facility for Research Instrumentation and Accelerator  Development">
            <a:extLst>
              <a:ext uri="{FF2B5EF4-FFF2-40B4-BE49-F238E27FC236}">
                <a16:creationId xmlns:a16="http://schemas.microsoft.com/office/drawing/2014/main" id="{BE801B8F-5B24-4359-A922-F21B8F3C5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3" r="39278"/>
          <a:stretch/>
        </p:blipFill>
        <p:spPr bwMode="auto">
          <a:xfrm>
            <a:off x="6585385" y="2080161"/>
            <a:ext cx="2244097" cy="170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Klinisk genetik på Akademiska sjukhuset | Akademiska">
            <a:extLst>
              <a:ext uri="{FF2B5EF4-FFF2-40B4-BE49-F238E27FC236}">
                <a16:creationId xmlns:a16="http://schemas.microsoft.com/office/drawing/2014/main" id="{9EE37DF8-085A-47CB-8A08-3730A4B76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r="33181"/>
          <a:stretch/>
        </p:blipFill>
        <p:spPr bwMode="auto">
          <a:xfrm>
            <a:off x="4223826" y="2098537"/>
            <a:ext cx="1914263" cy="16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r Research Station - Campus Gotland - Uppsala University, Sweden">
            <a:extLst>
              <a:ext uri="{FF2B5EF4-FFF2-40B4-BE49-F238E27FC236}">
                <a16:creationId xmlns:a16="http://schemas.microsoft.com/office/drawing/2014/main" id="{9855BCDB-5E97-4621-9A1E-DF3FFDF8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9" y="1781840"/>
            <a:ext cx="3795205" cy="17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74E6E6-A958-4505-B2DD-9B74C3E9D0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AFDED2-FB95-440A-B986-D61F48F47021}"/>
              </a:ext>
            </a:extLst>
          </p:cNvPr>
          <p:cNvGrpSpPr/>
          <p:nvPr/>
        </p:nvGrpSpPr>
        <p:grpSpPr>
          <a:xfrm>
            <a:off x="1140394" y="2109459"/>
            <a:ext cx="7086701" cy="2118655"/>
            <a:chOff x="1140394" y="2109459"/>
            <a:chExt cx="7086701" cy="211865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8EA68CE-97AB-482D-BADE-BA9E2F1127F6}"/>
                </a:ext>
              </a:extLst>
            </p:cNvPr>
            <p:cNvSpPr/>
            <p:nvPr/>
          </p:nvSpPr>
          <p:spPr>
            <a:xfrm>
              <a:off x="1140394" y="2109459"/>
              <a:ext cx="7086701" cy="2118655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1C3F6F-9EE2-45F2-9089-D72147DCB071}"/>
                </a:ext>
              </a:extLst>
            </p:cNvPr>
            <p:cNvGrpSpPr/>
            <p:nvPr/>
          </p:nvGrpSpPr>
          <p:grpSpPr>
            <a:xfrm>
              <a:off x="1191026" y="2320499"/>
              <a:ext cx="7036069" cy="1754326"/>
              <a:chOff x="481262" y="4949674"/>
              <a:chExt cx="7036069" cy="175432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4617C36-61AB-47ED-9EA0-454AE0BBBE14}"/>
                  </a:ext>
                </a:extLst>
              </p:cNvPr>
              <p:cNvSpPr txBox="1"/>
              <p:nvPr/>
            </p:nvSpPr>
            <p:spPr>
              <a:xfrm>
                <a:off x="481262" y="4949674"/>
                <a:ext cx="4340995" cy="1754326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r>
                  <a:rPr lang="en-US" b="1" dirty="0"/>
                  <a:t>For the network kickoff we had</a:t>
                </a:r>
                <a:r>
                  <a:rPr lang="en-US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F0"/>
                    </a:solidFill>
                  </a:rPr>
                  <a:t>13</a:t>
                </a:r>
                <a:r>
                  <a:rPr lang="en-US" dirty="0">
                    <a:solidFill>
                      <a:srgbClr val="00B0F0"/>
                    </a:solidFill>
                  </a:rPr>
                  <a:t> faculty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2060"/>
                    </a:solidFill>
                  </a:rPr>
                  <a:t>3+ </a:t>
                </a:r>
                <a:r>
                  <a:rPr lang="en-US" dirty="0">
                    <a:solidFill>
                      <a:srgbClr val="002060"/>
                    </a:solidFill>
                  </a:rPr>
                  <a:t>administrators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1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course coordinator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 energy engineers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8 </a:t>
                </a:r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research engineers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E0C491-236C-4BE3-A128-87C6F1D2275A}"/>
                  </a:ext>
                </a:extLst>
              </p:cNvPr>
              <p:cNvSpPr txBox="1"/>
              <p:nvPr/>
            </p:nvSpPr>
            <p:spPr>
              <a:xfrm>
                <a:off x="4427621" y="4949674"/>
                <a:ext cx="308971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7030A0"/>
                    </a:solidFill>
                  </a:rPr>
                  <a:t>1</a:t>
                </a:r>
                <a:r>
                  <a:rPr lang="en-US" dirty="0">
                    <a:solidFill>
                      <a:srgbClr val="7030A0"/>
                    </a:solidFill>
                  </a:rPr>
                  <a:t> laboratory directory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1+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environmental chemists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50"/>
                    </a:solidFill>
                  </a:rPr>
                  <a:t>13 </a:t>
                </a:r>
                <a:r>
                  <a:rPr lang="en-US" dirty="0">
                    <a:solidFill>
                      <a:srgbClr val="00B050"/>
                    </a:solidFill>
                  </a:rPr>
                  <a:t>PhD students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6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postdocs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industrial scientists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4"/>
                    </a:solidFill>
                  </a:rPr>
                  <a:t>14+</a:t>
                </a:r>
                <a:r>
                  <a:rPr lang="en-US" dirty="0">
                    <a:solidFill>
                      <a:schemeClr val="accent4"/>
                    </a:solidFill>
                  </a:rPr>
                  <a:t> researchers</a:t>
                </a:r>
              </a:p>
            </p:txBody>
          </p: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1D598EE-6F40-4028-BD68-D9290D0132B8}"/>
              </a:ext>
            </a:extLst>
          </p:cNvPr>
          <p:cNvSpPr/>
          <p:nvPr/>
        </p:nvSpPr>
        <p:spPr>
          <a:xfrm>
            <a:off x="1129201" y="2098537"/>
            <a:ext cx="7086701" cy="2118655"/>
          </a:xfrm>
          <a:prstGeom prst="roundRect">
            <a:avLst/>
          </a:prstGeom>
          <a:solidFill>
            <a:srgbClr val="4472C4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Where can we achieve, together?</a:t>
            </a:r>
          </a:p>
        </p:txBody>
      </p:sp>
    </p:spTree>
    <p:extLst>
      <p:ext uri="{BB962C8B-B14F-4D97-AF65-F5344CB8AC3E}">
        <p14:creationId xmlns:p14="http://schemas.microsoft.com/office/powerpoint/2010/main" val="9487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E8B0F-0CE7-43CD-98A3-AE63130A0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4"/>
          <a:stretch/>
        </p:blipFill>
        <p:spPr>
          <a:xfrm>
            <a:off x="0" y="0"/>
            <a:ext cx="9144000" cy="65802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FF1A24-93FD-4C7B-A3B4-925970ACF6D4}"/>
              </a:ext>
            </a:extLst>
          </p:cNvPr>
          <p:cNvSpPr/>
          <p:nvPr/>
        </p:nvSpPr>
        <p:spPr>
          <a:xfrm>
            <a:off x="2441182" y="6550223"/>
            <a:ext cx="3609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https://towardsgreenresearch.wordpress.com/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47958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172B4-CC91-441E-9015-2F467B5D3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884"/>
            <a:ext cx="7010400" cy="3769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8D6E2-02B7-49A5-8D0E-FD38905E3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4000500"/>
            <a:ext cx="7277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680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4A6537-255D-455F-8740-AF901BEF45AA}"/>
              </a:ext>
            </a:extLst>
          </p:cNvPr>
          <p:cNvSpPr txBox="1"/>
          <p:nvPr/>
        </p:nvSpPr>
        <p:spPr>
          <a:xfrm>
            <a:off x="1259681" y="5724525"/>
            <a:ext cx="662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details will be emailed by April 1</a:t>
            </a:r>
            <a:r>
              <a:rPr lang="en-US" baseline="30000" dirty="0"/>
              <a:t>st</a:t>
            </a:r>
            <a:r>
              <a:rPr lang="en-US" dirty="0"/>
              <a:t> to attendees of today’s meeting and posted on our website</a:t>
            </a:r>
          </a:p>
          <a:p>
            <a:pPr algn="ctr"/>
            <a:r>
              <a:rPr lang="en-US" dirty="0">
                <a:hlinkClick r:id="rId2"/>
              </a:rPr>
              <a:t>https://towardsgreenresearch.wordpress.com/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B9746-5CC8-44AA-BB54-E8ED18A19B4B}"/>
              </a:ext>
            </a:extLst>
          </p:cNvPr>
          <p:cNvSpPr txBox="1"/>
          <p:nvPr/>
        </p:nvSpPr>
        <p:spPr>
          <a:xfrm>
            <a:off x="402430" y="114300"/>
            <a:ext cx="833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What ideas do you have for reducing your laboratory/unit’s environmental impact?</a:t>
            </a:r>
            <a:endParaRPr lang="en-US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2" name="Picture 4" descr="The Art of Teamwork">
            <a:extLst>
              <a:ext uri="{FF2B5EF4-FFF2-40B4-BE49-F238E27FC236}">
                <a16:creationId xmlns:a16="http://schemas.microsoft.com/office/drawing/2014/main" id="{8AD7AA40-879F-45E0-B4B0-5A14E5EA9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1" y="1177069"/>
            <a:ext cx="4452939" cy="234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127155-3FE8-4BDB-89B8-5767037805EC}"/>
              </a:ext>
            </a:extLst>
          </p:cNvPr>
          <p:cNvSpPr/>
          <p:nvPr/>
        </p:nvSpPr>
        <p:spPr>
          <a:xfrm>
            <a:off x="714375" y="4000500"/>
            <a:ext cx="7658100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910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DAEED-D27E-4107-B6C2-36FD9F1C40B0}"/>
              </a:ext>
            </a:extLst>
          </p:cNvPr>
          <p:cNvSpPr txBox="1"/>
          <p:nvPr/>
        </p:nvSpPr>
        <p:spPr>
          <a:xfrm>
            <a:off x="2423126" y="2884182"/>
            <a:ext cx="42977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Thank you!</a:t>
            </a:r>
          </a:p>
          <a:p>
            <a:pPr algn="ctr"/>
            <a:r>
              <a:rPr lang="en-US" sz="4000" dirty="0"/>
              <a:t>Questions? Ideas?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D95A5-A1DB-4E8A-B6B5-EDC7B38782FB}"/>
              </a:ext>
            </a:extLst>
          </p:cNvPr>
          <p:cNvSpPr txBox="1"/>
          <p:nvPr/>
        </p:nvSpPr>
        <p:spPr>
          <a:xfrm>
            <a:off x="722270" y="5193479"/>
            <a:ext cx="7699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This presentation will be sent out to </a:t>
            </a:r>
            <a:r>
              <a:rPr lang="en-US" dirty="0"/>
              <a:t>today’s attendees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22513-C667-477E-B85C-B5A9FF9A3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>
          <a:xfrm>
            <a:off x="1457324" y="153245"/>
            <a:ext cx="5895975" cy="26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2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40F6A-0958-4ECF-9D6B-9003CBD1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226"/>
            <a:ext cx="9144000" cy="34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560217-69F0-48F1-86D0-7B561B546C0A}"/>
              </a:ext>
            </a:extLst>
          </p:cNvPr>
          <p:cNvSpPr txBox="1"/>
          <p:nvPr/>
        </p:nvSpPr>
        <p:spPr>
          <a:xfrm>
            <a:off x="1116329" y="5153938"/>
            <a:ext cx="7216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2400" dirty="0"/>
              <a:t>To do research in a more </a:t>
            </a:r>
            <a:r>
              <a:rPr lang="en-US" sz="2400" b="1" dirty="0">
                <a:solidFill>
                  <a:srgbClr val="00B050"/>
                </a:solidFill>
              </a:rPr>
              <a:t>sustainable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way</a:t>
            </a:r>
          </a:p>
          <a:p>
            <a:pPr marL="457200" indent="-457200" algn="ctr">
              <a:buAutoNum type="arabicParenR"/>
            </a:pPr>
            <a:endParaRPr lang="en-US" sz="2400" dirty="0"/>
          </a:p>
          <a:p>
            <a:pPr marL="457200" indent="-457200" algn="ctr">
              <a:buAutoNum type="arabicParenR"/>
            </a:pPr>
            <a:r>
              <a:rPr lang="en-US" sz="2400" dirty="0"/>
              <a:t>To help </a:t>
            </a:r>
            <a:r>
              <a:rPr lang="en-US" sz="2400" b="1" dirty="0">
                <a:solidFill>
                  <a:srgbClr val="00B050"/>
                </a:solidFill>
              </a:rPr>
              <a:t>others do the same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1634C-FFFB-48BF-A420-8BD61424D54B}"/>
              </a:ext>
            </a:extLst>
          </p:cNvPr>
          <p:cNvSpPr txBox="1"/>
          <p:nvPr/>
        </p:nvSpPr>
        <p:spPr>
          <a:xfrm>
            <a:off x="2328861" y="4080947"/>
            <a:ext cx="47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What are our goals?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40F6A-0958-4ECF-9D6B-9003CBD1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226"/>
            <a:ext cx="9144000" cy="34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8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560217-69F0-48F1-86D0-7B561B546C0A}"/>
              </a:ext>
            </a:extLst>
          </p:cNvPr>
          <p:cNvSpPr txBox="1"/>
          <p:nvPr/>
        </p:nvSpPr>
        <p:spPr>
          <a:xfrm>
            <a:off x="1116329" y="5153938"/>
            <a:ext cx="7216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2400" dirty="0"/>
              <a:t>To do research in a more </a:t>
            </a:r>
            <a:r>
              <a:rPr lang="en-US" sz="2400" b="1" dirty="0">
                <a:solidFill>
                  <a:srgbClr val="00B050"/>
                </a:solidFill>
              </a:rPr>
              <a:t>sustainable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way</a:t>
            </a:r>
          </a:p>
          <a:p>
            <a:pPr marL="457200" indent="-457200" algn="ctr">
              <a:buAutoNum type="arabicParenR"/>
            </a:pPr>
            <a:endParaRPr lang="en-US" sz="2400" dirty="0"/>
          </a:p>
          <a:p>
            <a:pPr marL="457200" indent="-457200" algn="ctr">
              <a:buAutoNum type="arabicParenR"/>
            </a:pPr>
            <a:r>
              <a:rPr lang="en-US" sz="2400" dirty="0"/>
              <a:t>To help </a:t>
            </a:r>
            <a:r>
              <a:rPr lang="en-US" sz="2400" b="1" dirty="0">
                <a:solidFill>
                  <a:srgbClr val="00B050"/>
                </a:solidFill>
              </a:rPr>
              <a:t>others do the same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1634C-FFFB-48BF-A420-8BD61424D54B}"/>
              </a:ext>
            </a:extLst>
          </p:cNvPr>
          <p:cNvSpPr txBox="1"/>
          <p:nvPr/>
        </p:nvSpPr>
        <p:spPr>
          <a:xfrm>
            <a:off x="2328861" y="4080947"/>
            <a:ext cx="47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What are our goals?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40F6A-0958-4ECF-9D6B-9003CBD1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226"/>
            <a:ext cx="9144000" cy="3490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89696-E699-451A-B559-3BD0F837540D}"/>
              </a:ext>
            </a:extLst>
          </p:cNvPr>
          <p:cNvSpPr txBox="1"/>
          <p:nvPr/>
        </p:nvSpPr>
        <p:spPr>
          <a:xfrm rot="316907">
            <a:off x="2452791" y="4674459"/>
            <a:ext cx="9849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our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D24420-5055-4284-B594-1D0771EC3A01}"/>
              </a:ext>
            </a:extLst>
          </p:cNvPr>
          <p:cNvCxnSpPr>
            <a:cxnSpLocks/>
          </p:cNvCxnSpPr>
          <p:nvPr/>
        </p:nvCxnSpPr>
        <p:spPr>
          <a:xfrm flipH="1">
            <a:off x="2795557" y="5059004"/>
            <a:ext cx="85899" cy="2536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8CB52BD-B1B8-446E-8DA2-E2D0866A38B0}"/>
              </a:ext>
            </a:extLst>
          </p:cNvPr>
          <p:cNvSpPr/>
          <p:nvPr/>
        </p:nvSpPr>
        <p:spPr>
          <a:xfrm>
            <a:off x="1798320" y="5781368"/>
            <a:ext cx="5661660" cy="97757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6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inventing The Wheel Cartoons and Comics - funny pictures from CartoonStock">
            <a:extLst>
              <a:ext uri="{FF2B5EF4-FFF2-40B4-BE49-F238E27FC236}">
                <a16:creationId xmlns:a16="http://schemas.microsoft.com/office/drawing/2014/main" id="{D4BE6045-8B17-4C8F-93A7-8012C761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233362"/>
            <a:ext cx="6391275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9298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D5DE928A-3110-4FE6-B23A-8C1BADFF6986}" vid="{747EE9FA-ABD7-45D6-9E92-3091421998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792</TotalTime>
  <Words>1386</Words>
  <Application>Microsoft Office PowerPoint</Application>
  <PresentationFormat>On-screen Show (4:3)</PresentationFormat>
  <Paragraphs>214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Lucida Calligraphy</vt:lpstr>
      <vt:lpstr>PT Sans</vt:lpstr>
      <vt:lpstr>Tahoma</vt:lpstr>
      <vt:lpstr>Times New Roman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McCarthy</dc:creator>
  <cp:lastModifiedBy>Brian McCarthy</cp:lastModifiedBy>
  <cp:revision>114</cp:revision>
  <dcterms:created xsi:type="dcterms:W3CDTF">2020-10-23T06:38:14Z</dcterms:created>
  <dcterms:modified xsi:type="dcterms:W3CDTF">2021-06-21T11:40:55Z</dcterms:modified>
</cp:coreProperties>
</file>